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0" r:id="rId3"/>
    <p:sldId id="257" r:id="rId4"/>
    <p:sldId id="264" r:id="rId5"/>
    <p:sldId id="265" r:id="rId6"/>
    <p:sldId id="261" r:id="rId7"/>
    <p:sldId id="262" r:id="rId8"/>
    <p:sldId id="267" r:id="rId9"/>
    <p:sldId id="266" r:id="rId10"/>
    <p:sldId id="263" r:id="rId11"/>
    <p:sldId id="268" r:id="rId12"/>
    <p:sldId id="269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2" d="100"/>
          <a:sy n="42" d="100"/>
        </p:scale>
        <p:origin x="-7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24/03/1439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24/03/1439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24/03/1439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24/03/1439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24/03/1439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24/03/1439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24/03/1439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24/03/1439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24/03/1439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24/03/1439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24/03/1439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24/03/1439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Genetics/</a:t>
            </a:r>
            <a:r>
              <a:rPr lang="en-US" b="1" dirty="0" err="1" smtClean="0">
                <a:solidFill>
                  <a:srgbClr val="FF0000"/>
                </a:solidFill>
              </a:rPr>
              <a:t>th</a:t>
            </a:r>
            <a:r>
              <a:rPr lang="en-US" b="1" dirty="0" smtClean="0">
                <a:solidFill>
                  <a:srgbClr val="FF0000"/>
                </a:solidFill>
              </a:rPr>
              <a:t>. Class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/>
              <a:t>Mitochondrial DNA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Lectures twelve</a:t>
            </a:r>
          </a:p>
          <a:p>
            <a:r>
              <a:rPr lang="en-US" altLang="en-US" i="1" dirty="0" smtClean="0">
                <a:solidFill>
                  <a:srgbClr val="FF0000"/>
                </a:solidFill>
              </a:rPr>
              <a:t>Dr. </a:t>
            </a:r>
            <a:r>
              <a:rPr lang="en-US" altLang="en-US" i="1" dirty="0" err="1" smtClean="0">
                <a:solidFill>
                  <a:srgbClr val="FF0000"/>
                </a:solidFill>
              </a:rPr>
              <a:t>Ibtesam</a:t>
            </a:r>
            <a:r>
              <a:rPr lang="en-US" altLang="en-US" i="1" dirty="0" smtClean="0">
                <a:solidFill>
                  <a:srgbClr val="FF0000"/>
                </a:solidFill>
              </a:rPr>
              <a:t> B. Hassan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Wallace97migr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501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مستطيل 2"/>
          <p:cNvSpPr/>
          <p:nvPr/>
        </p:nvSpPr>
        <p:spPr>
          <a:xfrm>
            <a:off x="0" y="4941168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 smtClean="0">
                <a:latin typeface="Times New Roman" pitchFamily="18" charset="0"/>
              </a:rPr>
              <a:t>All humans descend from a small group of Africans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</a:rPr>
              <a:t>This group originated in central Africa ~200,000 years ago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</a:rPr>
              <a:t>The founding group was small (10</a:t>
            </a:r>
            <a:r>
              <a:rPr lang="en-US" sz="2400" baseline="30000" dirty="0" smtClean="0">
                <a:latin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</a:rPr>
              <a:t>-10</a:t>
            </a:r>
            <a:r>
              <a:rPr lang="en-US" sz="2400" baseline="30000" dirty="0" smtClean="0">
                <a:latin typeface="Times New Roman" pitchFamily="18" charset="0"/>
              </a:rPr>
              <a:t>4</a:t>
            </a:r>
            <a:r>
              <a:rPr lang="en-US" sz="2400" dirty="0" smtClean="0">
                <a:latin typeface="Times New Roman" pitchFamily="18" charset="0"/>
              </a:rPr>
              <a:t> people)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</a:rPr>
              <a:t>Descendants of this group replaced all other hominids everywhere in the world</a:t>
            </a:r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404664"/>
            <a:ext cx="9144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 rtl="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3600" b="1" dirty="0" smtClean="0">
                <a:cs typeface="+mj-cs"/>
              </a:rPr>
              <a:t> </a:t>
            </a:r>
            <a:r>
              <a:rPr lang="en-GB" sz="3600" b="1" dirty="0" smtClean="0">
                <a:latin typeface="Helvetica" pitchFamily="96" charset="0"/>
                <a:cs typeface="+mj-cs"/>
              </a:rPr>
              <a:t>What is Mitochondrial disease?</a:t>
            </a:r>
          </a:p>
          <a:p>
            <a:pPr marL="914400" lvl="1" indent="-457200" algn="l" rtl="0" fontAlgn="auto">
              <a:spcBef>
                <a:spcPct val="5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GB" sz="3200" dirty="0" smtClean="0">
                <a:cs typeface="+mj-cs"/>
              </a:rPr>
              <a:t>Range </a:t>
            </a:r>
            <a:r>
              <a:rPr lang="en-GB" sz="3200" dirty="0" smtClean="0">
                <a:cs typeface="+mj-cs"/>
              </a:rPr>
              <a:t>of symptoms  (can be late onset) –  extreme tiredness, heart problems, diabetes, difficulties with mobility/ balance, deafness, </a:t>
            </a:r>
            <a:r>
              <a:rPr lang="en-GB" sz="3200" dirty="0" smtClean="0">
                <a:cs typeface="+mj-cs"/>
              </a:rPr>
              <a:t>epilepsy,</a:t>
            </a:r>
            <a:r>
              <a:rPr lang="en-US" sz="3200" dirty="0" smtClean="0"/>
              <a:t> </a:t>
            </a:r>
            <a:r>
              <a:rPr lang="en-US" sz="3200" dirty="0" smtClean="0"/>
              <a:t>myopathy,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/>
              <a:t>MERRF,</a:t>
            </a:r>
            <a:r>
              <a:rPr lang="en-US" sz="3200" dirty="0" smtClean="0"/>
              <a:t> </a:t>
            </a:r>
            <a:r>
              <a:rPr lang="en-US" sz="3200" dirty="0" smtClean="0"/>
              <a:t>MELAS,</a:t>
            </a:r>
            <a:r>
              <a:rPr lang="en-US" sz="3200" dirty="0" smtClean="0"/>
              <a:t> </a:t>
            </a:r>
            <a:r>
              <a:rPr lang="en-US" sz="3200" dirty="0" smtClean="0"/>
              <a:t>KSS,</a:t>
            </a:r>
            <a:r>
              <a:rPr lang="en-US" sz="3200" dirty="0" smtClean="0"/>
              <a:t> PEO</a:t>
            </a:r>
            <a:r>
              <a:rPr lang="en-US" sz="3200" dirty="0" smtClean="0"/>
              <a:t> </a:t>
            </a:r>
            <a:endParaRPr lang="en-GB" sz="3200" dirty="0" smtClean="0">
              <a:cs typeface="+mj-cs"/>
            </a:endParaRPr>
          </a:p>
          <a:p>
            <a:pPr marL="914400" lvl="1" indent="-457200" algn="l" rtl="0" fontAlgn="auto">
              <a:spcBef>
                <a:spcPct val="5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GB" sz="3200" dirty="0" smtClean="0">
                <a:cs typeface="+mj-cs"/>
              </a:rPr>
              <a:t>Mitochondrial disease can be due to mutations in nuclear DNA or mitochondrial </a:t>
            </a:r>
            <a:r>
              <a:rPr lang="en-GB" sz="3200" dirty="0" smtClean="0">
                <a:cs typeface="+mj-cs"/>
              </a:rPr>
              <a:t>DNA</a:t>
            </a:r>
          </a:p>
          <a:p>
            <a:pPr marL="914400" lvl="1" indent="-457200" algn="l" rtl="0" fontAlgn="auto">
              <a:spcBef>
                <a:spcPct val="5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GB" sz="3200" dirty="0" smtClean="0">
                <a:cs typeface="+mj-cs"/>
              </a:rPr>
              <a:t> Diseases </a:t>
            </a:r>
            <a:r>
              <a:rPr lang="en-GB" sz="3200" dirty="0" smtClean="0">
                <a:cs typeface="+mj-cs"/>
              </a:rPr>
              <a:t>caused by mutations in mitochondrial DNA are inherited through the maternal line. </a:t>
            </a:r>
            <a:endParaRPr lang="ar-IQ" sz="3200" dirty="0"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.dailymail.co.uk/i/pix/2010/04/14/article-0-09231865000005DC-362_468x3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&#10;F21-02.JPG                                                     000003E8 griffith                       B74FD3B3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1413" y="709613"/>
            <a:ext cx="6859587" cy="543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Mitochondrial DNA</a:t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/>
              <a:t>Another type of DNA used for individual characterization is mitochondrial DNA. 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Mitochondrial DNA (</a:t>
            </a:r>
            <a:r>
              <a:rPr lang="en-US" dirty="0" err="1" smtClean="0"/>
              <a:t>mDNA</a:t>
            </a:r>
            <a:r>
              <a:rPr lang="en-US" dirty="0" smtClean="0"/>
              <a:t>) is located outside the cell’s nucleus and is inherited from the mother. 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Mitochondria are structures found in all our cells used to provide energy that our bodies need to function.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altLang="en-US" sz="3300" dirty="0" smtClean="0"/>
              <a:t>Mitochondria and chloroplasts have their own DNA</a:t>
            </a:r>
          </a:p>
          <a:p>
            <a:pPr algn="l" rtl="0"/>
            <a:r>
              <a:rPr lang="en-US" altLang="en-US" sz="3600" dirty="0" smtClean="0"/>
              <a:t>This extra nuclear DNA exhibits non-</a:t>
            </a:r>
            <a:r>
              <a:rPr lang="en-US" altLang="en-US" sz="3600" dirty="0" err="1" smtClean="0"/>
              <a:t>Mendelian</a:t>
            </a:r>
            <a:r>
              <a:rPr lang="en-US" altLang="en-US" sz="3600" dirty="0" smtClean="0"/>
              <a:t> inheritance</a:t>
            </a:r>
          </a:p>
          <a:p>
            <a:pPr algn="l" rtl="0"/>
            <a:r>
              <a:rPr lang="en-US" altLang="en-US" sz="3600" dirty="0" smtClean="0"/>
              <a:t>Extra nuclear DNA may also be called </a:t>
            </a:r>
            <a:r>
              <a:rPr lang="en-US" altLang="en-US" sz="3600" dirty="0" err="1" smtClean="0"/>
              <a:t>cytoplasmic</a:t>
            </a:r>
            <a:r>
              <a:rPr lang="en-US" altLang="en-US" sz="3600" dirty="0" smtClean="0"/>
              <a:t> DNA</a:t>
            </a:r>
          </a:p>
          <a:p>
            <a:pPr algn="l" rtl="0"/>
            <a:r>
              <a:rPr lang="en-US" altLang="en-US" sz="3600" dirty="0" smtClean="0"/>
              <a:t>Generally </a:t>
            </a:r>
            <a:r>
              <a:rPr lang="en-US" altLang="en-US" sz="3600" dirty="0" err="1" smtClean="0"/>
              <a:t>mtDNA</a:t>
            </a:r>
            <a:r>
              <a:rPr lang="en-US" altLang="en-US" sz="3600" dirty="0" smtClean="0"/>
              <a:t> and </a:t>
            </a:r>
            <a:r>
              <a:rPr lang="en-US" altLang="en-US" sz="3600" dirty="0" err="1" smtClean="0"/>
              <a:t>ctDNA</a:t>
            </a:r>
            <a:r>
              <a:rPr lang="en-US" altLang="en-US" sz="3600" dirty="0" smtClean="0"/>
              <a:t> is circular and contains genes for multimeric proteins, some portion of which are also coded for in the nucleus</a:t>
            </a:r>
          </a:p>
          <a:p>
            <a:pPr algn="l" rtl="0"/>
            <a:r>
              <a:rPr lang="en-US" altLang="en-US" sz="3600" dirty="0" err="1" smtClean="0"/>
              <a:t>Extranuclear</a:t>
            </a:r>
            <a:r>
              <a:rPr lang="en-US" altLang="en-US" sz="3600" dirty="0" smtClean="0"/>
              <a:t> DNA has a rate of mutation that is independent of nuclear DNA</a:t>
            </a:r>
          </a:p>
          <a:p>
            <a:pPr algn="l" rtl="0"/>
            <a:r>
              <a:rPr lang="en-US" altLang="en-US" sz="3600" dirty="0" smtClean="0"/>
              <a:t>Generally, but not always, all the RNAs needed for transcription and translation are found in </a:t>
            </a:r>
            <a:r>
              <a:rPr lang="en-US" altLang="en-US" sz="3600" dirty="0" err="1" smtClean="0"/>
              <a:t>mtDNA</a:t>
            </a:r>
            <a:r>
              <a:rPr lang="en-US" altLang="en-US" sz="3600" dirty="0" smtClean="0"/>
              <a:t> and </a:t>
            </a:r>
            <a:r>
              <a:rPr lang="en-US" altLang="en-US" sz="3600" dirty="0" err="1" smtClean="0"/>
              <a:t>ctDNA</a:t>
            </a:r>
            <a:r>
              <a:rPr lang="en-US" altLang="en-US" sz="3600" dirty="0" smtClean="0"/>
              <a:t>, but only some of the protein genes</a:t>
            </a:r>
          </a:p>
          <a:p>
            <a:pPr algn="l" rtl="0"/>
            <a:endParaRPr lang="ar-IQ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/>
          <a:lstStyle/>
          <a:p>
            <a:r>
              <a:rPr lang="en-US" dirty="0" smtClean="0"/>
              <a:t>Origin of Eukaryotes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836713"/>
            <a:ext cx="9144000" cy="2664296"/>
          </a:xfrm>
        </p:spPr>
        <p:txBody>
          <a:bodyPr>
            <a:normAutofit lnSpcReduction="10000"/>
          </a:bodyPr>
          <a:lstStyle/>
          <a:p>
            <a:pPr algn="l" rtl="0">
              <a:buFont typeface="Monotype Sorts" charset="0"/>
              <a:buNone/>
            </a:pPr>
            <a:r>
              <a:rPr lang="en-US" altLang="en-US" sz="2800" dirty="0" smtClean="0"/>
              <a:t>Two popular theories presupposing naturalism seek to explain the origin of membrane bound organelles:</a:t>
            </a:r>
          </a:p>
          <a:p>
            <a:pPr lvl="1" algn="l" rtl="0">
              <a:buFontTx/>
              <a:buNone/>
            </a:pPr>
            <a:r>
              <a:rPr lang="en-US" altLang="en-US" b="1" dirty="0" smtClean="0"/>
              <a:t>1</a:t>
            </a:r>
            <a:r>
              <a:rPr lang="en-US" altLang="en-US" dirty="0" smtClean="0"/>
              <a:t>	</a:t>
            </a:r>
            <a:r>
              <a:rPr lang="en-US" altLang="en-US" b="1" dirty="0" smtClean="0"/>
              <a:t>Endosymbiosis</a:t>
            </a:r>
            <a:r>
              <a:rPr lang="en-US" altLang="en-US" dirty="0" smtClean="0"/>
              <a:t> to explain the origin of mitochondria and chloroplasts (popularized by Lynn Margulis in 1981)</a:t>
            </a:r>
          </a:p>
          <a:p>
            <a:pPr lvl="1" algn="l" rtl="0">
              <a:buFontTx/>
              <a:buNone/>
            </a:pPr>
            <a:r>
              <a:rPr lang="en-US" altLang="en-US" b="1" dirty="0" smtClean="0"/>
              <a:t>2</a:t>
            </a:r>
            <a:r>
              <a:rPr lang="en-US" altLang="en-US" dirty="0" smtClean="0"/>
              <a:t>	</a:t>
            </a:r>
            <a:r>
              <a:rPr lang="en-US" altLang="en-US" b="1" dirty="0" smtClean="0"/>
              <a:t>Invagination</a:t>
            </a:r>
            <a:r>
              <a:rPr lang="en-US" altLang="en-US" dirty="0" smtClean="0"/>
              <a:t> of the plasma membrane to form the endomembrane system</a:t>
            </a:r>
          </a:p>
          <a:p>
            <a:endParaRPr lang="ar-IQ" dirty="0"/>
          </a:p>
        </p:txBody>
      </p:sp>
      <p:sp>
        <p:nvSpPr>
          <p:cNvPr id="4" name="Oval 13"/>
          <p:cNvSpPr>
            <a:spLocks noChangeArrowheads="1"/>
          </p:cNvSpPr>
          <p:nvPr/>
        </p:nvSpPr>
        <p:spPr bwMode="auto">
          <a:xfrm>
            <a:off x="1043608" y="3861048"/>
            <a:ext cx="3048000" cy="2996952"/>
          </a:xfrm>
          <a:prstGeom prst="ellipse">
            <a:avLst/>
          </a:prstGeom>
          <a:solidFill>
            <a:srgbClr val="C0C0C0">
              <a:alpha val="50195"/>
            </a:srgbClr>
          </a:solidFill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grpSp>
        <p:nvGrpSpPr>
          <p:cNvPr id="5" name="Group 76"/>
          <p:cNvGrpSpPr>
            <a:grpSpLocks/>
          </p:cNvGrpSpPr>
          <p:nvPr/>
        </p:nvGrpSpPr>
        <p:grpSpPr bwMode="auto">
          <a:xfrm>
            <a:off x="0" y="3573016"/>
            <a:ext cx="2267744" cy="1075184"/>
            <a:chOff x="0" y="2296"/>
            <a:chExt cx="1344" cy="632"/>
          </a:xfrm>
        </p:grpSpPr>
        <p:sp>
          <p:nvSpPr>
            <p:cNvPr id="6" name="Text Box 77"/>
            <p:cNvSpPr txBox="1">
              <a:spLocks noChangeArrowheads="1"/>
            </p:cNvSpPr>
            <p:nvPr/>
          </p:nvSpPr>
          <p:spPr bwMode="auto">
            <a:xfrm>
              <a:off x="0" y="2296"/>
              <a:ext cx="1247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en-US" sz="2400" dirty="0"/>
                <a:t>Mitochondria</a:t>
              </a:r>
            </a:p>
          </p:txBody>
        </p:sp>
        <p:sp>
          <p:nvSpPr>
            <p:cNvPr id="7" name="Line 78"/>
            <p:cNvSpPr>
              <a:spLocks noChangeShapeType="1"/>
            </p:cNvSpPr>
            <p:nvPr/>
          </p:nvSpPr>
          <p:spPr bwMode="auto">
            <a:xfrm>
              <a:off x="832" y="2508"/>
              <a:ext cx="512" cy="42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ar-IQ"/>
            </a:p>
          </p:txBody>
        </p:sp>
      </p:grpSp>
      <p:grpSp>
        <p:nvGrpSpPr>
          <p:cNvPr id="8" name="Group 71"/>
          <p:cNvGrpSpPr>
            <a:grpSpLocks/>
          </p:cNvGrpSpPr>
          <p:nvPr/>
        </p:nvGrpSpPr>
        <p:grpSpPr bwMode="auto">
          <a:xfrm rot="-2134863">
            <a:off x="2970213" y="4548188"/>
            <a:ext cx="1527175" cy="612775"/>
            <a:chOff x="3314" y="3036"/>
            <a:chExt cx="1152" cy="462"/>
          </a:xfrm>
        </p:grpSpPr>
        <p:sp>
          <p:nvSpPr>
            <p:cNvPr id="9" name="Oval 23"/>
            <p:cNvSpPr>
              <a:spLocks noChangeArrowheads="1"/>
            </p:cNvSpPr>
            <p:nvPr/>
          </p:nvSpPr>
          <p:spPr bwMode="auto">
            <a:xfrm>
              <a:off x="3314" y="3036"/>
              <a:ext cx="1152" cy="462"/>
            </a:xfrm>
            <a:prstGeom prst="ellipse">
              <a:avLst/>
            </a:prstGeom>
            <a:gradFill rotWithShape="0">
              <a:gsLst>
                <a:gs pos="0">
                  <a:srgbClr val="99FF33"/>
                </a:gs>
                <a:gs pos="100000">
                  <a:srgbClr val="477618"/>
                </a:gs>
              </a:gsLst>
              <a:lin ang="27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grpSp>
          <p:nvGrpSpPr>
            <p:cNvPr id="10" name="Group 49"/>
            <p:cNvGrpSpPr>
              <a:grpSpLocks/>
            </p:cNvGrpSpPr>
            <p:nvPr/>
          </p:nvGrpSpPr>
          <p:grpSpPr bwMode="auto">
            <a:xfrm>
              <a:off x="4032" y="3120"/>
              <a:ext cx="303" cy="301"/>
              <a:chOff x="4128" y="3115"/>
              <a:chExt cx="255" cy="253"/>
            </a:xfrm>
          </p:grpSpPr>
          <p:sp>
            <p:nvSpPr>
              <p:cNvPr id="47" name="Freeform 33"/>
              <p:cNvSpPr>
                <a:spLocks/>
              </p:cNvSpPr>
              <p:nvPr/>
            </p:nvSpPr>
            <p:spPr bwMode="auto">
              <a:xfrm>
                <a:off x="4128" y="3331"/>
                <a:ext cx="255" cy="37"/>
              </a:xfrm>
              <a:custGeom>
                <a:avLst/>
                <a:gdLst>
                  <a:gd name="T0" fmla="*/ 32 w 255"/>
                  <a:gd name="T1" fmla="*/ 5 h 37"/>
                  <a:gd name="T2" fmla="*/ 224 w 255"/>
                  <a:gd name="T3" fmla="*/ 5 h 37"/>
                  <a:gd name="T4" fmla="*/ 222 w 255"/>
                  <a:gd name="T5" fmla="*/ 33 h 37"/>
                  <a:gd name="T6" fmla="*/ 32 w 255"/>
                  <a:gd name="T7" fmla="*/ 33 h 37"/>
                  <a:gd name="T8" fmla="*/ 32 w 255"/>
                  <a:gd name="T9" fmla="*/ 5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5"/>
                  <a:gd name="T16" fmla="*/ 0 h 37"/>
                  <a:gd name="T17" fmla="*/ 255 w 255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5" h="37">
                    <a:moveTo>
                      <a:pt x="32" y="5"/>
                    </a:moveTo>
                    <a:cubicBezTo>
                      <a:pt x="64" y="0"/>
                      <a:pt x="192" y="0"/>
                      <a:pt x="224" y="5"/>
                    </a:cubicBezTo>
                    <a:cubicBezTo>
                      <a:pt x="255" y="9"/>
                      <a:pt x="254" y="28"/>
                      <a:pt x="222" y="33"/>
                    </a:cubicBezTo>
                    <a:cubicBezTo>
                      <a:pt x="190" y="37"/>
                      <a:pt x="63" y="37"/>
                      <a:pt x="32" y="33"/>
                    </a:cubicBezTo>
                    <a:cubicBezTo>
                      <a:pt x="0" y="28"/>
                      <a:pt x="0" y="9"/>
                      <a:pt x="32" y="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66FF66"/>
                  </a:gs>
                  <a:gs pos="100000">
                    <a:srgbClr val="2F762F"/>
                  </a:gs>
                </a:gsLst>
                <a:lin ang="2700000" scaled="1"/>
              </a:gradFill>
              <a:ln w="12700" cap="flat" cmpd="sng">
                <a:solidFill>
                  <a:srgbClr val="00CC00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48" name="Freeform 34"/>
              <p:cNvSpPr>
                <a:spLocks/>
              </p:cNvSpPr>
              <p:nvPr/>
            </p:nvSpPr>
            <p:spPr bwMode="auto">
              <a:xfrm>
                <a:off x="4128" y="3301"/>
                <a:ext cx="255" cy="37"/>
              </a:xfrm>
              <a:custGeom>
                <a:avLst/>
                <a:gdLst>
                  <a:gd name="T0" fmla="*/ 32 w 255"/>
                  <a:gd name="T1" fmla="*/ 5 h 37"/>
                  <a:gd name="T2" fmla="*/ 224 w 255"/>
                  <a:gd name="T3" fmla="*/ 5 h 37"/>
                  <a:gd name="T4" fmla="*/ 222 w 255"/>
                  <a:gd name="T5" fmla="*/ 33 h 37"/>
                  <a:gd name="T6" fmla="*/ 32 w 255"/>
                  <a:gd name="T7" fmla="*/ 33 h 37"/>
                  <a:gd name="T8" fmla="*/ 32 w 255"/>
                  <a:gd name="T9" fmla="*/ 5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5"/>
                  <a:gd name="T16" fmla="*/ 0 h 37"/>
                  <a:gd name="T17" fmla="*/ 255 w 255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5" h="37">
                    <a:moveTo>
                      <a:pt x="32" y="5"/>
                    </a:moveTo>
                    <a:cubicBezTo>
                      <a:pt x="64" y="0"/>
                      <a:pt x="192" y="0"/>
                      <a:pt x="224" y="5"/>
                    </a:cubicBezTo>
                    <a:cubicBezTo>
                      <a:pt x="255" y="9"/>
                      <a:pt x="254" y="28"/>
                      <a:pt x="222" y="33"/>
                    </a:cubicBezTo>
                    <a:cubicBezTo>
                      <a:pt x="190" y="37"/>
                      <a:pt x="63" y="37"/>
                      <a:pt x="32" y="33"/>
                    </a:cubicBezTo>
                    <a:cubicBezTo>
                      <a:pt x="0" y="28"/>
                      <a:pt x="0" y="9"/>
                      <a:pt x="32" y="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66FF66"/>
                  </a:gs>
                  <a:gs pos="100000">
                    <a:srgbClr val="2F762F"/>
                  </a:gs>
                </a:gsLst>
                <a:lin ang="2700000" scaled="1"/>
              </a:gradFill>
              <a:ln w="12700" cap="flat" cmpd="sng">
                <a:solidFill>
                  <a:srgbClr val="00CC00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49" name="Freeform 35"/>
              <p:cNvSpPr>
                <a:spLocks/>
              </p:cNvSpPr>
              <p:nvPr/>
            </p:nvSpPr>
            <p:spPr bwMode="auto">
              <a:xfrm>
                <a:off x="4128" y="3269"/>
                <a:ext cx="255" cy="37"/>
              </a:xfrm>
              <a:custGeom>
                <a:avLst/>
                <a:gdLst>
                  <a:gd name="T0" fmla="*/ 32 w 255"/>
                  <a:gd name="T1" fmla="*/ 5 h 37"/>
                  <a:gd name="T2" fmla="*/ 224 w 255"/>
                  <a:gd name="T3" fmla="*/ 5 h 37"/>
                  <a:gd name="T4" fmla="*/ 222 w 255"/>
                  <a:gd name="T5" fmla="*/ 33 h 37"/>
                  <a:gd name="T6" fmla="*/ 32 w 255"/>
                  <a:gd name="T7" fmla="*/ 33 h 37"/>
                  <a:gd name="T8" fmla="*/ 32 w 255"/>
                  <a:gd name="T9" fmla="*/ 5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5"/>
                  <a:gd name="T16" fmla="*/ 0 h 37"/>
                  <a:gd name="T17" fmla="*/ 255 w 255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5" h="37">
                    <a:moveTo>
                      <a:pt x="32" y="5"/>
                    </a:moveTo>
                    <a:cubicBezTo>
                      <a:pt x="64" y="0"/>
                      <a:pt x="192" y="0"/>
                      <a:pt x="224" y="5"/>
                    </a:cubicBezTo>
                    <a:cubicBezTo>
                      <a:pt x="255" y="9"/>
                      <a:pt x="254" y="28"/>
                      <a:pt x="222" y="33"/>
                    </a:cubicBezTo>
                    <a:cubicBezTo>
                      <a:pt x="190" y="37"/>
                      <a:pt x="63" y="37"/>
                      <a:pt x="32" y="33"/>
                    </a:cubicBezTo>
                    <a:cubicBezTo>
                      <a:pt x="0" y="28"/>
                      <a:pt x="0" y="9"/>
                      <a:pt x="32" y="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66FF66"/>
                  </a:gs>
                  <a:gs pos="100000">
                    <a:srgbClr val="2F762F"/>
                  </a:gs>
                </a:gsLst>
                <a:lin ang="2700000" scaled="1"/>
              </a:gradFill>
              <a:ln w="12700" cap="flat" cmpd="sng">
                <a:solidFill>
                  <a:srgbClr val="00CC00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50" name="Freeform 36"/>
              <p:cNvSpPr>
                <a:spLocks/>
              </p:cNvSpPr>
              <p:nvPr/>
            </p:nvSpPr>
            <p:spPr bwMode="auto">
              <a:xfrm>
                <a:off x="4128" y="3239"/>
                <a:ext cx="255" cy="37"/>
              </a:xfrm>
              <a:custGeom>
                <a:avLst/>
                <a:gdLst>
                  <a:gd name="T0" fmla="*/ 32 w 255"/>
                  <a:gd name="T1" fmla="*/ 5 h 37"/>
                  <a:gd name="T2" fmla="*/ 224 w 255"/>
                  <a:gd name="T3" fmla="*/ 5 h 37"/>
                  <a:gd name="T4" fmla="*/ 222 w 255"/>
                  <a:gd name="T5" fmla="*/ 33 h 37"/>
                  <a:gd name="T6" fmla="*/ 32 w 255"/>
                  <a:gd name="T7" fmla="*/ 33 h 37"/>
                  <a:gd name="T8" fmla="*/ 32 w 255"/>
                  <a:gd name="T9" fmla="*/ 5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5"/>
                  <a:gd name="T16" fmla="*/ 0 h 37"/>
                  <a:gd name="T17" fmla="*/ 255 w 255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5" h="37">
                    <a:moveTo>
                      <a:pt x="32" y="5"/>
                    </a:moveTo>
                    <a:cubicBezTo>
                      <a:pt x="64" y="0"/>
                      <a:pt x="192" y="0"/>
                      <a:pt x="224" y="5"/>
                    </a:cubicBezTo>
                    <a:cubicBezTo>
                      <a:pt x="255" y="9"/>
                      <a:pt x="254" y="28"/>
                      <a:pt x="222" y="33"/>
                    </a:cubicBezTo>
                    <a:cubicBezTo>
                      <a:pt x="190" y="37"/>
                      <a:pt x="63" y="37"/>
                      <a:pt x="32" y="33"/>
                    </a:cubicBezTo>
                    <a:cubicBezTo>
                      <a:pt x="0" y="28"/>
                      <a:pt x="0" y="9"/>
                      <a:pt x="32" y="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66FF66"/>
                  </a:gs>
                  <a:gs pos="100000">
                    <a:srgbClr val="2F762F"/>
                  </a:gs>
                </a:gsLst>
                <a:lin ang="2700000" scaled="1"/>
              </a:gradFill>
              <a:ln w="12700" cap="flat" cmpd="sng">
                <a:solidFill>
                  <a:srgbClr val="00CC00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51" name="Freeform 37"/>
              <p:cNvSpPr>
                <a:spLocks/>
              </p:cNvSpPr>
              <p:nvPr/>
            </p:nvSpPr>
            <p:spPr bwMode="auto">
              <a:xfrm>
                <a:off x="4128" y="3207"/>
                <a:ext cx="255" cy="37"/>
              </a:xfrm>
              <a:custGeom>
                <a:avLst/>
                <a:gdLst>
                  <a:gd name="T0" fmla="*/ 32 w 255"/>
                  <a:gd name="T1" fmla="*/ 5 h 37"/>
                  <a:gd name="T2" fmla="*/ 224 w 255"/>
                  <a:gd name="T3" fmla="*/ 5 h 37"/>
                  <a:gd name="T4" fmla="*/ 222 w 255"/>
                  <a:gd name="T5" fmla="*/ 33 h 37"/>
                  <a:gd name="T6" fmla="*/ 32 w 255"/>
                  <a:gd name="T7" fmla="*/ 33 h 37"/>
                  <a:gd name="T8" fmla="*/ 32 w 255"/>
                  <a:gd name="T9" fmla="*/ 5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5"/>
                  <a:gd name="T16" fmla="*/ 0 h 37"/>
                  <a:gd name="T17" fmla="*/ 255 w 255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5" h="37">
                    <a:moveTo>
                      <a:pt x="32" y="5"/>
                    </a:moveTo>
                    <a:cubicBezTo>
                      <a:pt x="64" y="0"/>
                      <a:pt x="192" y="0"/>
                      <a:pt x="224" y="5"/>
                    </a:cubicBezTo>
                    <a:cubicBezTo>
                      <a:pt x="255" y="9"/>
                      <a:pt x="254" y="28"/>
                      <a:pt x="222" y="33"/>
                    </a:cubicBezTo>
                    <a:cubicBezTo>
                      <a:pt x="190" y="37"/>
                      <a:pt x="63" y="37"/>
                      <a:pt x="32" y="33"/>
                    </a:cubicBezTo>
                    <a:cubicBezTo>
                      <a:pt x="0" y="28"/>
                      <a:pt x="0" y="9"/>
                      <a:pt x="32" y="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66FF66"/>
                  </a:gs>
                  <a:gs pos="100000">
                    <a:srgbClr val="2F762F"/>
                  </a:gs>
                </a:gsLst>
                <a:lin ang="2700000" scaled="1"/>
              </a:gradFill>
              <a:ln w="12700" cap="flat" cmpd="sng">
                <a:solidFill>
                  <a:srgbClr val="00CC00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52" name="Freeform 38"/>
              <p:cNvSpPr>
                <a:spLocks/>
              </p:cNvSpPr>
              <p:nvPr/>
            </p:nvSpPr>
            <p:spPr bwMode="auto">
              <a:xfrm>
                <a:off x="4128" y="3177"/>
                <a:ext cx="255" cy="37"/>
              </a:xfrm>
              <a:custGeom>
                <a:avLst/>
                <a:gdLst>
                  <a:gd name="T0" fmla="*/ 32 w 255"/>
                  <a:gd name="T1" fmla="*/ 5 h 37"/>
                  <a:gd name="T2" fmla="*/ 224 w 255"/>
                  <a:gd name="T3" fmla="*/ 5 h 37"/>
                  <a:gd name="T4" fmla="*/ 222 w 255"/>
                  <a:gd name="T5" fmla="*/ 33 h 37"/>
                  <a:gd name="T6" fmla="*/ 32 w 255"/>
                  <a:gd name="T7" fmla="*/ 33 h 37"/>
                  <a:gd name="T8" fmla="*/ 32 w 255"/>
                  <a:gd name="T9" fmla="*/ 5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5"/>
                  <a:gd name="T16" fmla="*/ 0 h 37"/>
                  <a:gd name="T17" fmla="*/ 255 w 255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5" h="37">
                    <a:moveTo>
                      <a:pt x="32" y="5"/>
                    </a:moveTo>
                    <a:cubicBezTo>
                      <a:pt x="64" y="0"/>
                      <a:pt x="192" y="0"/>
                      <a:pt x="224" y="5"/>
                    </a:cubicBezTo>
                    <a:cubicBezTo>
                      <a:pt x="255" y="9"/>
                      <a:pt x="254" y="28"/>
                      <a:pt x="222" y="33"/>
                    </a:cubicBezTo>
                    <a:cubicBezTo>
                      <a:pt x="190" y="37"/>
                      <a:pt x="63" y="37"/>
                      <a:pt x="32" y="33"/>
                    </a:cubicBezTo>
                    <a:cubicBezTo>
                      <a:pt x="0" y="28"/>
                      <a:pt x="0" y="9"/>
                      <a:pt x="32" y="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66FF66"/>
                  </a:gs>
                  <a:gs pos="100000">
                    <a:srgbClr val="2F762F"/>
                  </a:gs>
                </a:gsLst>
                <a:lin ang="2700000" scaled="1"/>
              </a:gradFill>
              <a:ln w="12700" cap="flat" cmpd="sng">
                <a:solidFill>
                  <a:srgbClr val="00CC00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53" name="Freeform 39"/>
              <p:cNvSpPr>
                <a:spLocks/>
              </p:cNvSpPr>
              <p:nvPr/>
            </p:nvSpPr>
            <p:spPr bwMode="auto">
              <a:xfrm>
                <a:off x="4128" y="3145"/>
                <a:ext cx="255" cy="37"/>
              </a:xfrm>
              <a:custGeom>
                <a:avLst/>
                <a:gdLst>
                  <a:gd name="T0" fmla="*/ 32 w 255"/>
                  <a:gd name="T1" fmla="*/ 5 h 37"/>
                  <a:gd name="T2" fmla="*/ 224 w 255"/>
                  <a:gd name="T3" fmla="*/ 5 h 37"/>
                  <a:gd name="T4" fmla="*/ 222 w 255"/>
                  <a:gd name="T5" fmla="*/ 33 h 37"/>
                  <a:gd name="T6" fmla="*/ 32 w 255"/>
                  <a:gd name="T7" fmla="*/ 33 h 37"/>
                  <a:gd name="T8" fmla="*/ 32 w 255"/>
                  <a:gd name="T9" fmla="*/ 5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5"/>
                  <a:gd name="T16" fmla="*/ 0 h 37"/>
                  <a:gd name="T17" fmla="*/ 255 w 255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5" h="37">
                    <a:moveTo>
                      <a:pt x="32" y="5"/>
                    </a:moveTo>
                    <a:cubicBezTo>
                      <a:pt x="64" y="0"/>
                      <a:pt x="192" y="0"/>
                      <a:pt x="224" y="5"/>
                    </a:cubicBezTo>
                    <a:cubicBezTo>
                      <a:pt x="255" y="9"/>
                      <a:pt x="254" y="28"/>
                      <a:pt x="222" y="33"/>
                    </a:cubicBezTo>
                    <a:cubicBezTo>
                      <a:pt x="190" y="37"/>
                      <a:pt x="63" y="37"/>
                      <a:pt x="32" y="33"/>
                    </a:cubicBezTo>
                    <a:cubicBezTo>
                      <a:pt x="0" y="28"/>
                      <a:pt x="0" y="9"/>
                      <a:pt x="32" y="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66FF66"/>
                  </a:gs>
                  <a:gs pos="100000">
                    <a:srgbClr val="2F762F"/>
                  </a:gs>
                </a:gsLst>
                <a:lin ang="2700000" scaled="1"/>
              </a:gradFill>
              <a:ln w="12700" cap="flat" cmpd="sng">
                <a:solidFill>
                  <a:srgbClr val="00CC00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54" name="Freeform 40"/>
              <p:cNvSpPr>
                <a:spLocks/>
              </p:cNvSpPr>
              <p:nvPr/>
            </p:nvSpPr>
            <p:spPr bwMode="auto">
              <a:xfrm>
                <a:off x="4128" y="3115"/>
                <a:ext cx="255" cy="37"/>
              </a:xfrm>
              <a:custGeom>
                <a:avLst/>
                <a:gdLst>
                  <a:gd name="T0" fmla="*/ 32 w 255"/>
                  <a:gd name="T1" fmla="*/ 5 h 37"/>
                  <a:gd name="T2" fmla="*/ 224 w 255"/>
                  <a:gd name="T3" fmla="*/ 5 h 37"/>
                  <a:gd name="T4" fmla="*/ 222 w 255"/>
                  <a:gd name="T5" fmla="*/ 33 h 37"/>
                  <a:gd name="T6" fmla="*/ 32 w 255"/>
                  <a:gd name="T7" fmla="*/ 33 h 37"/>
                  <a:gd name="T8" fmla="*/ 32 w 255"/>
                  <a:gd name="T9" fmla="*/ 5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5"/>
                  <a:gd name="T16" fmla="*/ 0 h 37"/>
                  <a:gd name="T17" fmla="*/ 255 w 255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5" h="37">
                    <a:moveTo>
                      <a:pt x="32" y="5"/>
                    </a:moveTo>
                    <a:cubicBezTo>
                      <a:pt x="64" y="0"/>
                      <a:pt x="192" y="0"/>
                      <a:pt x="224" y="5"/>
                    </a:cubicBezTo>
                    <a:cubicBezTo>
                      <a:pt x="255" y="9"/>
                      <a:pt x="254" y="28"/>
                      <a:pt x="222" y="33"/>
                    </a:cubicBezTo>
                    <a:cubicBezTo>
                      <a:pt x="190" y="37"/>
                      <a:pt x="63" y="37"/>
                      <a:pt x="32" y="33"/>
                    </a:cubicBezTo>
                    <a:cubicBezTo>
                      <a:pt x="0" y="28"/>
                      <a:pt x="0" y="9"/>
                      <a:pt x="32" y="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66FF66"/>
                  </a:gs>
                  <a:gs pos="100000">
                    <a:srgbClr val="2F762F"/>
                  </a:gs>
                </a:gsLst>
                <a:lin ang="2700000" scaled="1"/>
              </a:gradFill>
              <a:ln w="12700" cap="flat" cmpd="sng">
                <a:solidFill>
                  <a:srgbClr val="00CC00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</p:grpSp>
        <p:grpSp>
          <p:nvGrpSpPr>
            <p:cNvPr id="11" name="Group 59"/>
            <p:cNvGrpSpPr>
              <a:grpSpLocks/>
            </p:cNvGrpSpPr>
            <p:nvPr/>
          </p:nvGrpSpPr>
          <p:grpSpPr bwMode="auto">
            <a:xfrm>
              <a:off x="3600" y="3168"/>
              <a:ext cx="221" cy="220"/>
              <a:chOff x="3582" y="3167"/>
              <a:chExt cx="255" cy="253"/>
            </a:xfrm>
          </p:grpSpPr>
          <p:sp>
            <p:nvSpPr>
              <p:cNvPr id="39" name="Freeform 51"/>
              <p:cNvSpPr>
                <a:spLocks/>
              </p:cNvSpPr>
              <p:nvPr/>
            </p:nvSpPr>
            <p:spPr bwMode="auto">
              <a:xfrm>
                <a:off x="3582" y="3383"/>
                <a:ext cx="255" cy="37"/>
              </a:xfrm>
              <a:custGeom>
                <a:avLst/>
                <a:gdLst>
                  <a:gd name="T0" fmla="*/ 32 w 255"/>
                  <a:gd name="T1" fmla="*/ 5 h 37"/>
                  <a:gd name="T2" fmla="*/ 224 w 255"/>
                  <a:gd name="T3" fmla="*/ 5 h 37"/>
                  <a:gd name="T4" fmla="*/ 222 w 255"/>
                  <a:gd name="T5" fmla="*/ 33 h 37"/>
                  <a:gd name="T6" fmla="*/ 32 w 255"/>
                  <a:gd name="T7" fmla="*/ 33 h 37"/>
                  <a:gd name="T8" fmla="*/ 32 w 255"/>
                  <a:gd name="T9" fmla="*/ 5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5"/>
                  <a:gd name="T16" fmla="*/ 0 h 37"/>
                  <a:gd name="T17" fmla="*/ 255 w 255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5" h="37">
                    <a:moveTo>
                      <a:pt x="32" y="5"/>
                    </a:moveTo>
                    <a:cubicBezTo>
                      <a:pt x="64" y="0"/>
                      <a:pt x="192" y="0"/>
                      <a:pt x="224" y="5"/>
                    </a:cubicBezTo>
                    <a:cubicBezTo>
                      <a:pt x="255" y="9"/>
                      <a:pt x="254" y="28"/>
                      <a:pt x="222" y="33"/>
                    </a:cubicBezTo>
                    <a:cubicBezTo>
                      <a:pt x="190" y="37"/>
                      <a:pt x="63" y="37"/>
                      <a:pt x="32" y="33"/>
                    </a:cubicBezTo>
                    <a:cubicBezTo>
                      <a:pt x="0" y="28"/>
                      <a:pt x="0" y="9"/>
                      <a:pt x="32" y="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66FF66"/>
                  </a:gs>
                  <a:gs pos="100000">
                    <a:srgbClr val="2F762F"/>
                  </a:gs>
                </a:gsLst>
                <a:lin ang="2700000" scaled="1"/>
              </a:gradFill>
              <a:ln w="12700" cap="flat" cmpd="sng">
                <a:solidFill>
                  <a:srgbClr val="00CC00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40" name="Freeform 52"/>
              <p:cNvSpPr>
                <a:spLocks/>
              </p:cNvSpPr>
              <p:nvPr/>
            </p:nvSpPr>
            <p:spPr bwMode="auto">
              <a:xfrm>
                <a:off x="3582" y="3353"/>
                <a:ext cx="255" cy="37"/>
              </a:xfrm>
              <a:custGeom>
                <a:avLst/>
                <a:gdLst>
                  <a:gd name="T0" fmla="*/ 32 w 255"/>
                  <a:gd name="T1" fmla="*/ 5 h 37"/>
                  <a:gd name="T2" fmla="*/ 224 w 255"/>
                  <a:gd name="T3" fmla="*/ 5 h 37"/>
                  <a:gd name="T4" fmla="*/ 222 w 255"/>
                  <a:gd name="T5" fmla="*/ 33 h 37"/>
                  <a:gd name="T6" fmla="*/ 32 w 255"/>
                  <a:gd name="T7" fmla="*/ 33 h 37"/>
                  <a:gd name="T8" fmla="*/ 32 w 255"/>
                  <a:gd name="T9" fmla="*/ 5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5"/>
                  <a:gd name="T16" fmla="*/ 0 h 37"/>
                  <a:gd name="T17" fmla="*/ 255 w 255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5" h="37">
                    <a:moveTo>
                      <a:pt x="32" y="5"/>
                    </a:moveTo>
                    <a:cubicBezTo>
                      <a:pt x="64" y="0"/>
                      <a:pt x="192" y="0"/>
                      <a:pt x="224" y="5"/>
                    </a:cubicBezTo>
                    <a:cubicBezTo>
                      <a:pt x="255" y="9"/>
                      <a:pt x="254" y="28"/>
                      <a:pt x="222" y="33"/>
                    </a:cubicBezTo>
                    <a:cubicBezTo>
                      <a:pt x="190" y="37"/>
                      <a:pt x="63" y="37"/>
                      <a:pt x="32" y="33"/>
                    </a:cubicBezTo>
                    <a:cubicBezTo>
                      <a:pt x="0" y="28"/>
                      <a:pt x="0" y="9"/>
                      <a:pt x="32" y="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66FF66"/>
                  </a:gs>
                  <a:gs pos="100000">
                    <a:srgbClr val="2F762F"/>
                  </a:gs>
                </a:gsLst>
                <a:lin ang="2700000" scaled="1"/>
              </a:gradFill>
              <a:ln w="12700" cap="flat" cmpd="sng">
                <a:solidFill>
                  <a:srgbClr val="00CC00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41" name="Freeform 53"/>
              <p:cNvSpPr>
                <a:spLocks/>
              </p:cNvSpPr>
              <p:nvPr/>
            </p:nvSpPr>
            <p:spPr bwMode="auto">
              <a:xfrm>
                <a:off x="3582" y="3321"/>
                <a:ext cx="255" cy="37"/>
              </a:xfrm>
              <a:custGeom>
                <a:avLst/>
                <a:gdLst>
                  <a:gd name="T0" fmla="*/ 32 w 255"/>
                  <a:gd name="T1" fmla="*/ 5 h 37"/>
                  <a:gd name="T2" fmla="*/ 224 w 255"/>
                  <a:gd name="T3" fmla="*/ 5 h 37"/>
                  <a:gd name="T4" fmla="*/ 222 w 255"/>
                  <a:gd name="T5" fmla="*/ 33 h 37"/>
                  <a:gd name="T6" fmla="*/ 32 w 255"/>
                  <a:gd name="T7" fmla="*/ 33 h 37"/>
                  <a:gd name="T8" fmla="*/ 32 w 255"/>
                  <a:gd name="T9" fmla="*/ 5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5"/>
                  <a:gd name="T16" fmla="*/ 0 h 37"/>
                  <a:gd name="T17" fmla="*/ 255 w 255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5" h="37">
                    <a:moveTo>
                      <a:pt x="32" y="5"/>
                    </a:moveTo>
                    <a:cubicBezTo>
                      <a:pt x="64" y="0"/>
                      <a:pt x="192" y="0"/>
                      <a:pt x="224" y="5"/>
                    </a:cubicBezTo>
                    <a:cubicBezTo>
                      <a:pt x="255" y="9"/>
                      <a:pt x="254" y="28"/>
                      <a:pt x="222" y="33"/>
                    </a:cubicBezTo>
                    <a:cubicBezTo>
                      <a:pt x="190" y="37"/>
                      <a:pt x="63" y="37"/>
                      <a:pt x="32" y="33"/>
                    </a:cubicBezTo>
                    <a:cubicBezTo>
                      <a:pt x="0" y="28"/>
                      <a:pt x="0" y="9"/>
                      <a:pt x="32" y="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66FF66"/>
                  </a:gs>
                  <a:gs pos="100000">
                    <a:srgbClr val="2F762F"/>
                  </a:gs>
                </a:gsLst>
                <a:lin ang="2700000" scaled="1"/>
              </a:gradFill>
              <a:ln w="12700" cap="flat" cmpd="sng">
                <a:solidFill>
                  <a:srgbClr val="00CC00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42" name="Freeform 54"/>
              <p:cNvSpPr>
                <a:spLocks/>
              </p:cNvSpPr>
              <p:nvPr/>
            </p:nvSpPr>
            <p:spPr bwMode="auto">
              <a:xfrm>
                <a:off x="3582" y="3291"/>
                <a:ext cx="255" cy="37"/>
              </a:xfrm>
              <a:custGeom>
                <a:avLst/>
                <a:gdLst>
                  <a:gd name="T0" fmla="*/ 32 w 255"/>
                  <a:gd name="T1" fmla="*/ 5 h 37"/>
                  <a:gd name="T2" fmla="*/ 224 w 255"/>
                  <a:gd name="T3" fmla="*/ 5 h 37"/>
                  <a:gd name="T4" fmla="*/ 222 w 255"/>
                  <a:gd name="T5" fmla="*/ 33 h 37"/>
                  <a:gd name="T6" fmla="*/ 32 w 255"/>
                  <a:gd name="T7" fmla="*/ 33 h 37"/>
                  <a:gd name="T8" fmla="*/ 32 w 255"/>
                  <a:gd name="T9" fmla="*/ 5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5"/>
                  <a:gd name="T16" fmla="*/ 0 h 37"/>
                  <a:gd name="T17" fmla="*/ 255 w 255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5" h="37">
                    <a:moveTo>
                      <a:pt x="32" y="5"/>
                    </a:moveTo>
                    <a:cubicBezTo>
                      <a:pt x="64" y="0"/>
                      <a:pt x="192" y="0"/>
                      <a:pt x="224" y="5"/>
                    </a:cubicBezTo>
                    <a:cubicBezTo>
                      <a:pt x="255" y="9"/>
                      <a:pt x="254" y="28"/>
                      <a:pt x="222" y="33"/>
                    </a:cubicBezTo>
                    <a:cubicBezTo>
                      <a:pt x="190" y="37"/>
                      <a:pt x="63" y="37"/>
                      <a:pt x="32" y="33"/>
                    </a:cubicBezTo>
                    <a:cubicBezTo>
                      <a:pt x="0" y="28"/>
                      <a:pt x="0" y="9"/>
                      <a:pt x="32" y="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66FF66"/>
                  </a:gs>
                  <a:gs pos="100000">
                    <a:srgbClr val="2F762F"/>
                  </a:gs>
                </a:gsLst>
                <a:lin ang="2700000" scaled="1"/>
              </a:gradFill>
              <a:ln w="12700" cap="flat" cmpd="sng">
                <a:solidFill>
                  <a:srgbClr val="00CC00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43" name="Freeform 55"/>
              <p:cNvSpPr>
                <a:spLocks/>
              </p:cNvSpPr>
              <p:nvPr/>
            </p:nvSpPr>
            <p:spPr bwMode="auto">
              <a:xfrm>
                <a:off x="3582" y="3259"/>
                <a:ext cx="255" cy="37"/>
              </a:xfrm>
              <a:custGeom>
                <a:avLst/>
                <a:gdLst>
                  <a:gd name="T0" fmla="*/ 32 w 255"/>
                  <a:gd name="T1" fmla="*/ 5 h 37"/>
                  <a:gd name="T2" fmla="*/ 224 w 255"/>
                  <a:gd name="T3" fmla="*/ 5 h 37"/>
                  <a:gd name="T4" fmla="*/ 222 w 255"/>
                  <a:gd name="T5" fmla="*/ 33 h 37"/>
                  <a:gd name="T6" fmla="*/ 32 w 255"/>
                  <a:gd name="T7" fmla="*/ 33 h 37"/>
                  <a:gd name="T8" fmla="*/ 32 w 255"/>
                  <a:gd name="T9" fmla="*/ 5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5"/>
                  <a:gd name="T16" fmla="*/ 0 h 37"/>
                  <a:gd name="T17" fmla="*/ 255 w 255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5" h="37">
                    <a:moveTo>
                      <a:pt x="32" y="5"/>
                    </a:moveTo>
                    <a:cubicBezTo>
                      <a:pt x="64" y="0"/>
                      <a:pt x="192" y="0"/>
                      <a:pt x="224" y="5"/>
                    </a:cubicBezTo>
                    <a:cubicBezTo>
                      <a:pt x="255" y="9"/>
                      <a:pt x="254" y="28"/>
                      <a:pt x="222" y="33"/>
                    </a:cubicBezTo>
                    <a:cubicBezTo>
                      <a:pt x="190" y="37"/>
                      <a:pt x="63" y="37"/>
                      <a:pt x="32" y="33"/>
                    </a:cubicBezTo>
                    <a:cubicBezTo>
                      <a:pt x="0" y="28"/>
                      <a:pt x="0" y="9"/>
                      <a:pt x="32" y="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66FF66"/>
                  </a:gs>
                  <a:gs pos="100000">
                    <a:srgbClr val="2F762F"/>
                  </a:gs>
                </a:gsLst>
                <a:lin ang="2700000" scaled="1"/>
              </a:gradFill>
              <a:ln w="12700" cap="flat" cmpd="sng">
                <a:solidFill>
                  <a:srgbClr val="00CC00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44" name="Freeform 56"/>
              <p:cNvSpPr>
                <a:spLocks/>
              </p:cNvSpPr>
              <p:nvPr/>
            </p:nvSpPr>
            <p:spPr bwMode="auto">
              <a:xfrm>
                <a:off x="3582" y="3229"/>
                <a:ext cx="255" cy="37"/>
              </a:xfrm>
              <a:custGeom>
                <a:avLst/>
                <a:gdLst>
                  <a:gd name="T0" fmla="*/ 32 w 255"/>
                  <a:gd name="T1" fmla="*/ 5 h 37"/>
                  <a:gd name="T2" fmla="*/ 224 w 255"/>
                  <a:gd name="T3" fmla="*/ 5 h 37"/>
                  <a:gd name="T4" fmla="*/ 222 w 255"/>
                  <a:gd name="T5" fmla="*/ 33 h 37"/>
                  <a:gd name="T6" fmla="*/ 32 w 255"/>
                  <a:gd name="T7" fmla="*/ 33 h 37"/>
                  <a:gd name="T8" fmla="*/ 32 w 255"/>
                  <a:gd name="T9" fmla="*/ 5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5"/>
                  <a:gd name="T16" fmla="*/ 0 h 37"/>
                  <a:gd name="T17" fmla="*/ 255 w 255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5" h="37">
                    <a:moveTo>
                      <a:pt x="32" y="5"/>
                    </a:moveTo>
                    <a:cubicBezTo>
                      <a:pt x="64" y="0"/>
                      <a:pt x="192" y="0"/>
                      <a:pt x="224" y="5"/>
                    </a:cubicBezTo>
                    <a:cubicBezTo>
                      <a:pt x="255" y="9"/>
                      <a:pt x="254" y="28"/>
                      <a:pt x="222" y="33"/>
                    </a:cubicBezTo>
                    <a:cubicBezTo>
                      <a:pt x="190" y="37"/>
                      <a:pt x="63" y="37"/>
                      <a:pt x="32" y="33"/>
                    </a:cubicBezTo>
                    <a:cubicBezTo>
                      <a:pt x="0" y="28"/>
                      <a:pt x="0" y="9"/>
                      <a:pt x="32" y="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66FF66"/>
                  </a:gs>
                  <a:gs pos="100000">
                    <a:srgbClr val="2F762F"/>
                  </a:gs>
                </a:gsLst>
                <a:lin ang="2700000" scaled="1"/>
              </a:gradFill>
              <a:ln w="12700" cap="flat" cmpd="sng">
                <a:solidFill>
                  <a:srgbClr val="00CC00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45" name="Freeform 57"/>
              <p:cNvSpPr>
                <a:spLocks/>
              </p:cNvSpPr>
              <p:nvPr/>
            </p:nvSpPr>
            <p:spPr bwMode="auto">
              <a:xfrm>
                <a:off x="3582" y="3197"/>
                <a:ext cx="255" cy="37"/>
              </a:xfrm>
              <a:custGeom>
                <a:avLst/>
                <a:gdLst>
                  <a:gd name="T0" fmla="*/ 32 w 255"/>
                  <a:gd name="T1" fmla="*/ 5 h 37"/>
                  <a:gd name="T2" fmla="*/ 224 w 255"/>
                  <a:gd name="T3" fmla="*/ 5 h 37"/>
                  <a:gd name="T4" fmla="*/ 222 w 255"/>
                  <a:gd name="T5" fmla="*/ 33 h 37"/>
                  <a:gd name="T6" fmla="*/ 32 w 255"/>
                  <a:gd name="T7" fmla="*/ 33 h 37"/>
                  <a:gd name="T8" fmla="*/ 32 w 255"/>
                  <a:gd name="T9" fmla="*/ 5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5"/>
                  <a:gd name="T16" fmla="*/ 0 h 37"/>
                  <a:gd name="T17" fmla="*/ 255 w 255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5" h="37">
                    <a:moveTo>
                      <a:pt x="32" y="5"/>
                    </a:moveTo>
                    <a:cubicBezTo>
                      <a:pt x="64" y="0"/>
                      <a:pt x="192" y="0"/>
                      <a:pt x="224" y="5"/>
                    </a:cubicBezTo>
                    <a:cubicBezTo>
                      <a:pt x="255" y="9"/>
                      <a:pt x="254" y="28"/>
                      <a:pt x="222" y="33"/>
                    </a:cubicBezTo>
                    <a:cubicBezTo>
                      <a:pt x="190" y="37"/>
                      <a:pt x="63" y="37"/>
                      <a:pt x="32" y="33"/>
                    </a:cubicBezTo>
                    <a:cubicBezTo>
                      <a:pt x="0" y="28"/>
                      <a:pt x="0" y="9"/>
                      <a:pt x="32" y="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66FF66"/>
                  </a:gs>
                  <a:gs pos="100000">
                    <a:srgbClr val="2F762F"/>
                  </a:gs>
                </a:gsLst>
                <a:lin ang="2700000" scaled="1"/>
              </a:gradFill>
              <a:ln w="12700" cap="flat" cmpd="sng">
                <a:solidFill>
                  <a:srgbClr val="00CC00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46" name="Freeform 58"/>
              <p:cNvSpPr>
                <a:spLocks/>
              </p:cNvSpPr>
              <p:nvPr/>
            </p:nvSpPr>
            <p:spPr bwMode="auto">
              <a:xfrm>
                <a:off x="3582" y="3167"/>
                <a:ext cx="255" cy="37"/>
              </a:xfrm>
              <a:custGeom>
                <a:avLst/>
                <a:gdLst>
                  <a:gd name="T0" fmla="*/ 32 w 255"/>
                  <a:gd name="T1" fmla="*/ 5 h 37"/>
                  <a:gd name="T2" fmla="*/ 224 w 255"/>
                  <a:gd name="T3" fmla="*/ 5 h 37"/>
                  <a:gd name="T4" fmla="*/ 222 w 255"/>
                  <a:gd name="T5" fmla="*/ 33 h 37"/>
                  <a:gd name="T6" fmla="*/ 32 w 255"/>
                  <a:gd name="T7" fmla="*/ 33 h 37"/>
                  <a:gd name="T8" fmla="*/ 32 w 255"/>
                  <a:gd name="T9" fmla="*/ 5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5"/>
                  <a:gd name="T16" fmla="*/ 0 h 37"/>
                  <a:gd name="T17" fmla="*/ 255 w 255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5" h="37">
                    <a:moveTo>
                      <a:pt x="32" y="5"/>
                    </a:moveTo>
                    <a:cubicBezTo>
                      <a:pt x="64" y="0"/>
                      <a:pt x="192" y="0"/>
                      <a:pt x="224" y="5"/>
                    </a:cubicBezTo>
                    <a:cubicBezTo>
                      <a:pt x="255" y="9"/>
                      <a:pt x="254" y="28"/>
                      <a:pt x="222" y="33"/>
                    </a:cubicBezTo>
                    <a:cubicBezTo>
                      <a:pt x="190" y="37"/>
                      <a:pt x="63" y="37"/>
                      <a:pt x="32" y="33"/>
                    </a:cubicBezTo>
                    <a:cubicBezTo>
                      <a:pt x="0" y="28"/>
                      <a:pt x="0" y="9"/>
                      <a:pt x="32" y="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66FF66"/>
                  </a:gs>
                  <a:gs pos="100000">
                    <a:srgbClr val="2F762F"/>
                  </a:gs>
                </a:gsLst>
                <a:lin ang="2700000" scaled="1"/>
              </a:gradFill>
              <a:ln w="12700" cap="flat" cmpd="sng">
                <a:solidFill>
                  <a:srgbClr val="00CC00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</p:grpSp>
        <p:grpSp>
          <p:nvGrpSpPr>
            <p:cNvPr id="12" name="Group 60"/>
            <p:cNvGrpSpPr>
              <a:grpSpLocks/>
            </p:cNvGrpSpPr>
            <p:nvPr/>
          </p:nvGrpSpPr>
          <p:grpSpPr bwMode="auto">
            <a:xfrm>
              <a:off x="3840" y="3072"/>
              <a:ext cx="207" cy="205"/>
              <a:chOff x="3840" y="3115"/>
              <a:chExt cx="255" cy="253"/>
            </a:xfrm>
          </p:grpSpPr>
          <p:sp>
            <p:nvSpPr>
              <p:cNvPr id="31" name="Freeform 61"/>
              <p:cNvSpPr>
                <a:spLocks/>
              </p:cNvSpPr>
              <p:nvPr/>
            </p:nvSpPr>
            <p:spPr bwMode="auto">
              <a:xfrm>
                <a:off x="3840" y="3331"/>
                <a:ext cx="255" cy="37"/>
              </a:xfrm>
              <a:custGeom>
                <a:avLst/>
                <a:gdLst>
                  <a:gd name="T0" fmla="*/ 32 w 255"/>
                  <a:gd name="T1" fmla="*/ 5 h 37"/>
                  <a:gd name="T2" fmla="*/ 224 w 255"/>
                  <a:gd name="T3" fmla="*/ 5 h 37"/>
                  <a:gd name="T4" fmla="*/ 222 w 255"/>
                  <a:gd name="T5" fmla="*/ 33 h 37"/>
                  <a:gd name="T6" fmla="*/ 32 w 255"/>
                  <a:gd name="T7" fmla="*/ 33 h 37"/>
                  <a:gd name="T8" fmla="*/ 32 w 255"/>
                  <a:gd name="T9" fmla="*/ 5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5"/>
                  <a:gd name="T16" fmla="*/ 0 h 37"/>
                  <a:gd name="T17" fmla="*/ 255 w 255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5" h="37">
                    <a:moveTo>
                      <a:pt x="32" y="5"/>
                    </a:moveTo>
                    <a:cubicBezTo>
                      <a:pt x="64" y="0"/>
                      <a:pt x="192" y="0"/>
                      <a:pt x="224" y="5"/>
                    </a:cubicBezTo>
                    <a:cubicBezTo>
                      <a:pt x="255" y="9"/>
                      <a:pt x="254" y="28"/>
                      <a:pt x="222" y="33"/>
                    </a:cubicBezTo>
                    <a:cubicBezTo>
                      <a:pt x="190" y="37"/>
                      <a:pt x="63" y="37"/>
                      <a:pt x="32" y="33"/>
                    </a:cubicBezTo>
                    <a:cubicBezTo>
                      <a:pt x="0" y="28"/>
                      <a:pt x="0" y="9"/>
                      <a:pt x="32" y="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66FF66"/>
                  </a:gs>
                  <a:gs pos="100000">
                    <a:srgbClr val="2F762F"/>
                  </a:gs>
                </a:gsLst>
                <a:lin ang="2700000" scaled="1"/>
              </a:gradFill>
              <a:ln w="12700" cap="flat" cmpd="sng">
                <a:solidFill>
                  <a:srgbClr val="00CC00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32" name="Freeform 62"/>
              <p:cNvSpPr>
                <a:spLocks/>
              </p:cNvSpPr>
              <p:nvPr/>
            </p:nvSpPr>
            <p:spPr bwMode="auto">
              <a:xfrm>
                <a:off x="3840" y="3301"/>
                <a:ext cx="255" cy="37"/>
              </a:xfrm>
              <a:custGeom>
                <a:avLst/>
                <a:gdLst>
                  <a:gd name="T0" fmla="*/ 32 w 255"/>
                  <a:gd name="T1" fmla="*/ 5 h 37"/>
                  <a:gd name="T2" fmla="*/ 224 w 255"/>
                  <a:gd name="T3" fmla="*/ 5 h 37"/>
                  <a:gd name="T4" fmla="*/ 222 w 255"/>
                  <a:gd name="T5" fmla="*/ 33 h 37"/>
                  <a:gd name="T6" fmla="*/ 32 w 255"/>
                  <a:gd name="T7" fmla="*/ 33 h 37"/>
                  <a:gd name="T8" fmla="*/ 32 w 255"/>
                  <a:gd name="T9" fmla="*/ 5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5"/>
                  <a:gd name="T16" fmla="*/ 0 h 37"/>
                  <a:gd name="T17" fmla="*/ 255 w 255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5" h="37">
                    <a:moveTo>
                      <a:pt x="32" y="5"/>
                    </a:moveTo>
                    <a:cubicBezTo>
                      <a:pt x="64" y="0"/>
                      <a:pt x="192" y="0"/>
                      <a:pt x="224" y="5"/>
                    </a:cubicBezTo>
                    <a:cubicBezTo>
                      <a:pt x="255" y="9"/>
                      <a:pt x="254" y="28"/>
                      <a:pt x="222" y="33"/>
                    </a:cubicBezTo>
                    <a:cubicBezTo>
                      <a:pt x="190" y="37"/>
                      <a:pt x="63" y="37"/>
                      <a:pt x="32" y="33"/>
                    </a:cubicBezTo>
                    <a:cubicBezTo>
                      <a:pt x="0" y="28"/>
                      <a:pt x="0" y="9"/>
                      <a:pt x="32" y="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66FF66"/>
                  </a:gs>
                  <a:gs pos="100000">
                    <a:srgbClr val="2F762F"/>
                  </a:gs>
                </a:gsLst>
                <a:lin ang="2700000" scaled="1"/>
              </a:gradFill>
              <a:ln w="12700" cap="flat" cmpd="sng">
                <a:solidFill>
                  <a:srgbClr val="00CC00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33" name="Freeform 63"/>
              <p:cNvSpPr>
                <a:spLocks/>
              </p:cNvSpPr>
              <p:nvPr/>
            </p:nvSpPr>
            <p:spPr bwMode="auto">
              <a:xfrm>
                <a:off x="3840" y="3269"/>
                <a:ext cx="255" cy="37"/>
              </a:xfrm>
              <a:custGeom>
                <a:avLst/>
                <a:gdLst>
                  <a:gd name="T0" fmla="*/ 32 w 255"/>
                  <a:gd name="T1" fmla="*/ 5 h 37"/>
                  <a:gd name="T2" fmla="*/ 224 w 255"/>
                  <a:gd name="T3" fmla="*/ 5 h 37"/>
                  <a:gd name="T4" fmla="*/ 222 w 255"/>
                  <a:gd name="T5" fmla="*/ 33 h 37"/>
                  <a:gd name="T6" fmla="*/ 32 w 255"/>
                  <a:gd name="T7" fmla="*/ 33 h 37"/>
                  <a:gd name="T8" fmla="*/ 32 w 255"/>
                  <a:gd name="T9" fmla="*/ 5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5"/>
                  <a:gd name="T16" fmla="*/ 0 h 37"/>
                  <a:gd name="T17" fmla="*/ 255 w 255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5" h="37">
                    <a:moveTo>
                      <a:pt x="32" y="5"/>
                    </a:moveTo>
                    <a:cubicBezTo>
                      <a:pt x="64" y="0"/>
                      <a:pt x="192" y="0"/>
                      <a:pt x="224" y="5"/>
                    </a:cubicBezTo>
                    <a:cubicBezTo>
                      <a:pt x="255" y="9"/>
                      <a:pt x="254" y="28"/>
                      <a:pt x="222" y="33"/>
                    </a:cubicBezTo>
                    <a:cubicBezTo>
                      <a:pt x="190" y="37"/>
                      <a:pt x="63" y="37"/>
                      <a:pt x="32" y="33"/>
                    </a:cubicBezTo>
                    <a:cubicBezTo>
                      <a:pt x="0" y="28"/>
                      <a:pt x="0" y="9"/>
                      <a:pt x="32" y="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66FF66"/>
                  </a:gs>
                  <a:gs pos="100000">
                    <a:srgbClr val="2F762F"/>
                  </a:gs>
                </a:gsLst>
                <a:lin ang="2700000" scaled="1"/>
              </a:gradFill>
              <a:ln w="12700" cap="flat" cmpd="sng">
                <a:solidFill>
                  <a:srgbClr val="00CC00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34" name="Freeform 64"/>
              <p:cNvSpPr>
                <a:spLocks/>
              </p:cNvSpPr>
              <p:nvPr/>
            </p:nvSpPr>
            <p:spPr bwMode="auto">
              <a:xfrm>
                <a:off x="3840" y="3239"/>
                <a:ext cx="255" cy="37"/>
              </a:xfrm>
              <a:custGeom>
                <a:avLst/>
                <a:gdLst>
                  <a:gd name="T0" fmla="*/ 32 w 255"/>
                  <a:gd name="T1" fmla="*/ 5 h 37"/>
                  <a:gd name="T2" fmla="*/ 224 w 255"/>
                  <a:gd name="T3" fmla="*/ 5 h 37"/>
                  <a:gd name="T4" fmla="*/ 222 w 255"/>
                  <a:gd name="T5" fmla="*/ 33 h 37"/>
                  <a:gd name="T6" fmla="*/ 32 w 255"/>
                  <a:gd name="T7" fmla="*/ 33 h 37"/>
                  <a:gd name="T8" fmla="*/ 32 w 255"/>
                  <a:gd name="T9" fmla="*/ 5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5"/>
                  <a:gd name="T16" fmla="*/ 0 h 37"/>
                  <a:gd name="T17" fmla="*/ 255 w 255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5" h="37">
                    <a:moveTo>
                      <a:pt x="32" y="5"/>
                    </a:moveTo>
                    <a:cubicBezTo>
                      <a:pt x="64" y="0"/>
                      <a:pt x="192" y="0"/>
                      <a:pt x="224" y="5"/>
                    </a:cubicBezTo>
                    <a:cubicBezTo>
                      <a:pt x="255" y="9"/>
                      <a:pt x="254" y="28"/>
                      <a:pt x="222" y="33"/>
                    </a:cubicBezTo>
                    <a:cubicBezTo>
                      <a:pt x="190" y="37"/>
                      <a:pt x="63" y="37"/>
                      <a:pt x="32" y="33"/>
                    </a:cubicBezTo>
                    <a:cubicBezTo>
                      <a:pt x="0" y="28"/>
                      <a:pt x="0" y="9"/>
                      <a:pt x="32" y="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66FF66"/>
                  </a:gs>
                  <a:gs pos="100000">
                    <a:srgbClr val="2F762F"/>
                  </a:gs>
                </a:gsLst>
                <a:lin ang="2700000" scaled="1"/>
              </a:gradFill>
              <a:ln w="12700" cap="flat" cmpd="sng">
                <a:solidFill>
                  <a:srgbClr val="00CC00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35" name="Freeform 65"/>
              <p:cNvSpPr>
                <a:spLocks/>
              </p:cNvSpPr>
              <p:nvPr/>
            </p:nvSpPr>
            <p:spPr bwMode="auto">
              <a:xfrm>
                <a:off x="3840" y="3207"/>
                <a:ext cx="255" cy="37"/>
              </a:xfrm>
              <a:custGeom>
                <a:avLst/>
                <a:gdLst>
                  <a:gd name="T0" fmla="*/ 32 w 255"/>
                  <a:gd name="T1" fmla="*/ 5 h 37"/>
                  <a:gd name="T2" fmla="*/ 224 w 255"/>
                  <a:gd name="T3" fmla="*/ 5 h 37"/>
                  <a:gd name="T4" fmla="*/ 222 w 255"/>
                  <a:gd name="T5" fmla="*/ 33 h 37"/>
                  <a:gd name="T6" fmla="*/ 32 w 255"/>
                  <a:gd name="T7" fmla="*/ 33 h 37"/>
                  <a:gd name="T8" fmla="*/ 32 w 255"/>
                  <a:gd name="T9" fmla="*/ 5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5"/>
                  <a:gd name="T16" fmla="*/ 0 h 37"/>
                  <a:gd name="T17" fmla="*/ 255 w 255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5" h="37">
                    <a:moveTo>
                      <a:pt x="32" y="5"/>
                    </a:moveTo>
                    <a:cubicBezTo>
                      <a:pt x="64" y="0"/>
                      <a:pt x="192" y="0"/>
                      <a:pt x="224" y="5"/>
                    </a:cubicBezTo>
                    <a:cubicBezTo>
                      <a:pt x="255" y="9"/>
                      <a:pt x="254" y="28"/>
                      <a:pt x="222" y="33"/>
                    </a:cubicBezTo>
                    <a:cubicBezTo>
                      <a:pt x="190" y="37"/>
                      <a:pt x="63" y="37"/>
                      <a:pt x="32" y="33"/>
                    </a:cubicBezTo>
                    <a:cubicBezTo>
                      <a:pt x="0" y="28"/>
                      <a:pt x="0" y="9"/>
                      <a:pt x="32" y="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66FF66"/>
                  </a:gs>
                  <a:gs pos="100000">
                    <a:srgbClr val="2F762F"/>
                  </a:gs>
                </a:gsLst>
                <a:lin ang="2700000" scaled="1"/>
              </a:gradFill>
              <a:ln w="12700" cap="flat" cmpd="sng">
                <a:solidFill>
                  <a:srgbClr val="00CC00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36" name="Freeform 66"/>
              <p:cNvSpPr>
                <a:spLocks/>
              </p:cNvSpPr>
              <p:nvPr/>
            </p:nvSpPr>
            <p:spPr bwMode="auto">
              <a:xfrm>
                <a:off x="3840" y="3177"/>
                <a:ext cx="255" cy="37"/>
              </a:xfrm>
              <a:custGeom>
                <a:avLst/>
                <a:gdLst>
                  <a:gd name="T0" fmla="*/ 32 w 255"/>
                  <a:gd name="T1" fmla="*/ 5 h 37"/>
                  <a:gd name="T2" fmla="*/ 224 w 255"/>
                  <a:gd name="T3" fmla="*/ 5 h 37"/>
                  <a:gd name="T4" fmla="*/ 222 w 255"/>
                  <a:gd name="T5" fmla="*/ 33 h 37"/>
                  <a:gd name="T6" fmla="*/ 32 w 255"/>
                  <a:gd name="T7" fmla="*/ 33 h 37"/>
                  <a:gd name="T8" fmla="*/ 32 w 255"/>
                  <a:gd name="T9" fmla="*/ 5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5"/>
                  <a:gd name="T16" fmla="*/ 0 h 37"/>
                  <a:gd name="T17" fmla="*/ 255 w 255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5" h="37">
                    <a:moveTo>
                      <a:pt x="32" y="5"/>
                    </a:moveTo>
                    <a:cubicBezTo>
                      <a:pt x="64" y="0"/>
                      <a:pt x="192" y="0"/>
                      <a:pt x="224" y="5"/>
                    </a:cubicBezTo>
                    <a:cubicBezTo>
                      <a:pt x="255" y="9"/>
                      <a:pt x="254" y="28"/>
                      <a:pt x="222" y="33"/>
                    </a:cubicBezTo>
                    <a:cubicBezTo>
                      <a:pt x="190" y="37"/>
                      <a:pt x="63" y="37"/>
                      <a:pt x="32" y="33"/>
                    </a:cubicBezTo>
                    <a:cubicBezTo>
                      <a:pt x="0" y="28"/>
                      <a:pt x="0" y="9"/>
                      <a:pt x="32" y="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66FF66"/>
                  </a:gs>
                  <a:gs pos="100000">
                    <a:srgbClr val="2F762F"/>
                  </a:gs>
                </a:gsLst>
                <a:lin ang="2700000" scaled="1"/>
              </a:gradFill>
              <a:ln w="12700" cap="flat" cmpd="sng">
                <a:solidFill>
                  <a:srgbClr val="00CC00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37" name="Freeform 67"/>
              <p:cNvSpPr>
                <a:spLocks/>
              </p:cNvSpPr>
              <p:nvPr/>
            </p:nvSpPr>
            <p:spPr bwMode="auto">
              <a:xfrm>
                <a:off x="3840" y="3145"/>
                <a:ext cx="255" cy="37"/>
              </a:xfrm>
              <a:custGeom>
                <a:avLst/>
                <a:gdLst>
                  <a:gd name="T0" fmla="*/ 32 w 255"/>
                  <a:gd name="T1" fmla="*/ 5 h 37"/>
                  <a:gd name="T2" fmla="*/ 224 w 255"/>
                  <a:gd name="T3" fmla="*/ 5 h 37"/>
                  <a:gd name="T4" fmla="*/ 222 w 255"/>
                  <a:gd name="T5" fmla="*/ 33 h 37"/>
                  <a:gd name="T6" fmla="*/ 32 w 255"/>
                  <a:gd name="T7" fmla="*/ 33 h 37"/>
                  <a:gd name="T8" fmla="*/ 32 w 255"/>
                  <a:gd name="T9" fmla="*/ 5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5"/>
                  <a:gd name="T16" fmla="*/ 0 h 37"/>
                  <a:gd name="T17" fmla="*/ 255 w 255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5" h="37">
                    <a:moveTo>
                      <a:pt x="32" y="5"/>
                    </a:moveTo>
                    <a:cubicBezTo>
                      <a:pt x="64" y="0"/>
                      <a:pt x="192" y="0"/>
                      <a:pt x="224" y="5"/>
                    </a:cubicBezTo>
                    <a:cubicBezTo>
                      <a:pt x="255" y="9"/>
                      <a:pt x="254" y="28"/>
                      <a:pt x="222" y="33"/>
                    </a:cubicBezTo>
                    <a:cubicBezTo>
                      <a:pt x="190" y="37"/>
                      <a:pt x="63" y="37"/>
                      <a:pt x="32" y="33"/>
                    </a:cubicBezTo>
                    <a:cubicBezTo>
                      <a:pt x="0" y="28"/>
                      <a:pt x="0" y="9"/>
                      <a:pt x="32" y="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66FF66"/>
                  </a:gs>
                  <a:gs pos="100000">
                    <a:srgbClr val="2F762F"/>
                  </a:gs>
                </a:gsLst>
                <a:lin ang="2700000" scaled="1"/>
              </a:gradFill>
              <a:ln w="12700" cap="flat" cmpd="sng">
                <a:solidFill>
                  <a:srgbClr val="00CC00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38" name="Freeform 68"/>
              <p:cNvSpPr>
                <a:spLocks/>
              </p:cNvSpPr>
              <p:nvPr/>
            </p:nvSpPr>
            <p:spPr bwMode="auto">
              <a:xfrm>
                <a:off x="3840" y="3115"/>
                <a:ext cx="255" cy="37"/>
              </a:xfrm>
              <a:custGeom>
                <a:avLst/>
                <a:gdLst>
                  <a:gd name="T0" fmla="*/ 32 w 255"/>
                  <a:gd name="T1" fmla="*/ 5 h 37"/>
                  <a:gd name="T2" fmla="*/ 224 w 255"/>
                  <a:gd name="T3" fmla="*/ 5 h 37"/>
                  <a:gd name="T4" fmla="*/ 222 w 255"/>
                  <a:gd name="T5" fmla="*/ 33 h 37"/>
                  <a:gd name="T6" fmla="*/ 32 w 255"/>
                  <a:gd name="T7" fmla="*/ 33 h 37"/>
                  <a:gd name="T8" fmla="*/ 32 w 255"/>
                  <a:gd name="T9" fmla="*/ 5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5"/>
                  <a:gd name="T16" fmla="*/ 0 h 37"/>
                  <a:gd name="T17" fmla="*/ 255 w 255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5" h="37">
                    <a:moveTo>
                      <a:pt x="32" y="5"/>
                    </a:moveTo>
                    <a:cubicBezTo>
                      <a:pt x="64" y="0"/>
                      <a:pt x="192" y="0"/>
                      <a:pt x="224" y="5"/>
                    </a:cubicBezTo>
                    <a:cubicBezTo>
                      <a:pt x="255" y="9"/>
                      <a:pt x="254" y="28"/>
                      <a:pt x="222" y="33"/>
                    </a:cubicBezTo>
                    <a:cubicBezTo>
                      <a:pt x="190" y="37"/>
                      <a:pt x="63" y="37"/>
                      <a:pt x="32" y="33"/>
                    </a:cubicBezTo>
                    <a:cubicBezTo>
                      <a:pt x="0" y="28"/>
                      <a:pt x="0" y="9"/>
                      <a:pt x="32" y="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66FF66"/>
                  </a:gs>
                  <a:gs pos="100000">
                    <a:srgbClr val="2F762F"/>
                  </a:gs>
                </a:gsLst>
                <a:lin ang="2700000" scaled="1"/>
              </a:gradFill>
              <a:ln w="12700" cap="flat" cmpd="sng">
                <a:solidFill>
                  <a:srgbClr val="00CC00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</p:grpSp>
        <p:grpSp>
          <p:nvGrpSpPr>
            <p:cNvPr id="13" name="Group 32"/>
            <p:cNvGrpSpPr>
              <a:grpSpLocks/>
            </p:cNvGrpSpPr>
            <p:nvPr/>
          </p:nvGrpSpPr>
          <p:grpSpPr bwMode="auto">
            <a:xfrm>
              <a:off x="3784" y="3228"/>
              <a:ext cx="249" cy="247"/>
              <a:chOff x="3840" y="3115"/>
              <a:chExt cx="255" cy="253"/>
            </a:xfrm>
          </p:grpSpPr>
          <p:sp>
            <p:nvSpPr>
              <p:cNvPr id="23" name="Freeform 24"/>
              <p:cNvSpPr>
                <a:spLocks/>
              </p:cNvSpPr>
              <p:nvPr/>
            </p:nvSpPr>
            <p:spPr bwMode="auto">
              <a:xfrm>
                <a:off x="3840" y="3331"/>
                <a:ext cx="255" cy="37"/>
              </a:xfrm>
              <a:custGeom>
                <a:avLst/>
                <a:gdLst>
                  <a:gd name="T0" fmla="*/ 32 w 255"/>
                  <a:gd name="T1" fmla="*/ 5 h 37"/>
                  <a:gd name="T2" fmla="*/ 224 w 255"/>
                  <a:gd name="T3" fmla="*/ 5 h 37"/>
                  <a:gd name="T4" fmla="*/ 222 w 255"/>
                  <a:gd name="T5" fmla="*/ 33 h 37"/>
                  <a:gd name="T6" fmla="*/ 32 w 255"/>
                  <a:gd name="T7" fmla="*/ 33 h 37"/>
                  <a:gd name="T8" fmla="*/ 32 w 255"/>
                  <a:gd name="T9" fmla="*/ 5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5"/>
                  <a:gd name="T16" fmla="*/ 0 h 37"/>
                  <a:gd name="T17" fmla="*/ 255 w 255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5" h="37">
                    <a:moveTo>
                      <a:pt x="32" y="5"/>
                    </a:moveTo>
                    <a:cubicBezTo>
                      <a:pt x="64" y="0"/>
                      <a:pt x="192" y="0"/>
                      <a:pt x="224" y="5"/>
                    </a:cubicBezTo>
                    <a:cubicBezTo>
                      <a:pt x="255" y="9"/>
                      <a:pt x="254" y="28"/>
                      <a:pt x="222" y="33"/>
                    </a:cubicBezTo>
                    <a:cubicBezTo>
                      <a:pt x="190" y="37"/>
                      <a:pt x="63" y="37"/>
                      <a:pt x="32" y="33"/>
                    </a:cubicBezTo>
                    <a:cubicBezTo>
                      <a:pt x="0" y="28"/>
                      <a:pt x="0" y="9"/>
                      <a:pt x="32" y="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66FF66"/>
                  </a:gs>
                  <a:gs pos="100000">
                    <a:srgbClr val="2F762F"/>
                  </a:gs>
                </a:gsLst>
                <a:lin ang="2700000" scaled="1"/>
              </a:gradFill>
              <a:ln w="12700" cap="flat" cmpd="sng">
                <a:solidFill>
                  <a:srgbClr val="00CC00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4" name="Freeform 25"/>
              <p:cNvSpPr>
                <a:spLocks/>
              </p:cNvSpPr>
              <p:nvPr/>
            </p:nvSpPr>
            <p:spPr bwMode="auto">
              <a:xfrm>
                <a:off x="3840" y="3301"/>
                <a:ext cx="255" cy="37"/>
              </a:xfrm>
              <a:custGeom>
                <a:avLst/>
                <a:gdLst>
                  <a:gd name="T0" fmla="*/ 32 w 255"/>
                  <a:gd name="T1" fmla="*/ 5 h 37"/>
                  <a:gd name="T2" fmla="*/ 224 w 255"/>
                  <a:gd name="T3" fmla="*/ 5 h 37"/>
                  <a:gd name="T4" fmla="*/ 222 w 255"/>
                  <a:gd name="T5" fmla="*/ 33 h 37"/>
                  <a:gd name="T6" fmla="*/ 32 w 255"/>
                  <a:gd name="T7" fmla="*/ 33 h 37"/>
                  <a:gd name="T8" fmla="*/ 32 w 255"/>
                  <a:gd name="T9" fmla="*/ 5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5"/>
                  <a:gd name="T16" fmla="*/ 0 h 37"/>
                  <a:gd name="T17" fmla="*/ 255 w 255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5" h="37">
                    <a:moveTo>
                      <a:pt x="32" y="5"/>
                    </a:moveTo>
                    <a:cubicBezTo>
                      <a:pt x="64" y="0"/>
                      <a:pt x="192" y="0"/>
                      <a:pt x="224" y="5"/>
                    </a:cubicBezTo>
                    <a:cubicBezTo>
                      <a:pt x="255" y="9"/>
                      <a:pt x="254" y="28"/>
                      <a:pt x="222" y="33"/>
                    </a:cubicBezTo>
                    <a:cubicBezTo>
                      <a:pt x="190" y="37"/>
                      <a:pt x="63" y="37"/>
                      <a:pt x="32" y="33"/>
                    </a:cubicBezTo>
                    <a:cubicBezTo>
                      <a:pt x="0" y="28"/>
                      <a:pt x="0" y="9"/>
                      <a:pt x="32" y="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66FF66"/>
                  </a:gs>
                  <a:gs pos="100000">
                    <a:srgbClr val="2F762F"/>
                  </a:gs>
                </a:gsLst>
                <a:lin ang="2700000" scaled="1"/>
              </a:gradFill>
              <a:ln w="12700" cap="flat" cmpd="sng">
                <a:solidFill>
                  <a:srgbClr val="00CC00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5" name="Freeform 26"/>
              <p:cNvSpPr>
                <a:spLocks/>
              </p:cNvSpPr>
              <p:nvPr/>
            </p:nvSpPr>
            <p:spPr bwMode="auto">
              <a:xfrm>
                <a:off x="3840" y="3269"/>
                <a:ext cx="255" cy="37"/>
              </a:xfrm>
              <a:custGeom>
                <a:avLst/>
                <a:gdLst>
                  <a:gd name="T0" fmla="*/ 32 w 255"/>
                  <a:gd name="T1" fmla="*/ 5 h 37"/>
                  <a:gd name="T2" fmla="*/ 224 w 255"/>
                  <a:gd name="T3" fmla="*/ 5 h 37"/>
                  <a:gd name="T4" fmla="*/ 222 w 255"/>
                  <a:gd name="T5" fmla="*/ 33 h 37"/>
                  <a:gd name="T6" fmla="*/ 32 w 255"/>
                  <a:gd name="T7" fmla="*/ 33 h 37"/>
                  <a:gd name="T8" fmla="*/ 32 w 255"/>
                  <a:gd name="T9" fmla="*/ 5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5"/>
                  <a:gd name="T16" fmla="*/ 0 h 37"/>
                  <a:gd name="T17" fmla="*/ 255 w 255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5" h="37">
                    <a:moveTo>
                      <a:pt x="32" y="5"/>
                    </a:moveTo>
                    <a:cubicBezTo>
                      <a:pt x="64" y="0"/>
                      <a:pt x="192" y="0"/>
                      <a:pt x="224" y="5"/>
                    </a:cubicBezTo>
                    <a:cubicBezTo>
                      <a:pt x="255" y="9"/>
                      <a:pt x="254" y="28"/>
                      <a:pt x="222" y="33"/>
                    </a:cubicBezTo>
                    <a:cubicBezTo>
                      <a:pt x="190" y="37"/>
                      <a:pt x="63" y="37"/>
                      <a:pt x="32" y="33"/>
                    </a:cubicBezTo>
                    <a:cubicBezTo>
                      <a:pt x="0" y="28"/>
                      <a:pt x="0" y="9"/>
                      <a:pt x="32" y="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66FF66"/>
                  </a:gs>
                  <a:gs pos="100000">
                    <a:srgbClr val="2F762F"/>
                  </a:gs>
                </a:gsLst>
                <a:lin ang="2700000" scaled="1"/>
              </a:gradFill>
              <a:ln w="12700" cap="flat" cmpd="sng">
                <a:solidFill>
                  <a:srgbClr val="00CC00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6" name="Freeform 27"/>
              <p:cNvSpPr>
                <a:spLocks/>
              </p:cNvSpPr>
              <p:nvPr/>
            </p:nvSpPr>
            <p:spPr bwMode="auto">
              <a:xfrm>
                <a:off x="3840" y="3239"/>
                <a:ext cx="255" cy="37"/>
              </a:xfrm>
              <a:custGeom>
                <a:avLst/>
                <a:gdLst>
                  <a:gd name="T0" fmla="*/ 32 w 255"/>
                  <a:gd name="T1" fmla="*/ 5 h 37"/>
                  <a:gd name="T2" fmla="*/ 224 w 255"/>
                  <a:gd name="T3" fmla="*/ 5 h 37"/>
                  <a:gd name="T4" fmla="*/ 222 w 255"/>
                  <a:gd name="T5" fmla="*/ 33 h 37"/>
                  <a:gd name="T6" fmla="*/ 32 w 255"/>
                  <a:gd name="T7" fmla="*/ 33 h 37"/>
                  <a:gd name="T8" fmla="*/ 32 w 255"/>
                  <a:gd name="T9" fmla="*/ 5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5"/>
                  <a:gd name="T16" fmla="*/ 0 h 37"/>
                  <a:gd name="T17" fmla="*/ 255 w 255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5" h="37">
                    <a:moveTo>
                      <a:pt x="32" y="5"/>
                    </a:moveTo>
                    <a:cubicBezTo>
                      <a:pt x="64" y="0"/>
                      <a:pt x="192" y="0"/>
                      <a:pt x="224" y="5"/>
                    </a:cubicBezTo>
                    <a:cubicBezTo>
                      <a:pt x="255" y="9"/>
                      <a:pt x="254" y="28"/>
                      <a:pt x="222" y="33"/>
                    </a:cubicBezTo>
                    <a:cubicBezTo>
                      <a:pt x="190" y="37"/>
                      <a:pt x="63" y="37"/>
                      <a:pt x="32" y="33"/>
                    </a:cubicBezTo>
                    <a:cubicBezTo>
                      <a:pt x="0" y="28"/>
                      <a:pt x="0" y="9"/>
                      <a:pt x="32" y="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66FF66"/>
                  </a:gs>
                  <a:gs pos="100000">
                    <a:srgbClr val="2F762F"/>
                  </a:gs>
                </a:gsLst>
                <a:lin ang="2700000" scaled="1"/>
              </a:gradFill>
              <a:ln w="12700" cap="flat" cmpd="sng">
                <a:solidFill>
                  <a:srgbClr val="00CC00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7" name="Freeform 28"/>
              <p:cNvSpPr>
                <a:spLocks/>
              </p:cNvSpPr>
              <p:nvPr/>
            </p:nvSpPr>
            <p:spPr bwMode="auto">
              <a:xfrm>
                <a:off x="3840" y="3207"/>
                <a:ext cx="255" cy="37"/>
              </a:xfrm>
              <a:custGeom>
                <a:avLst/>
                <a:gdLst>
                  <a:gd name="T0" fmla="*/ 32 w 255"/>
                  <a:gd name="T1" fmla="*/ 5 h 37"/>
                  <a:gd name="T2" fmla="*/ 224 w 255"/>
                  <a:gd name="T3" fmla="*/ 5 h 37"/>
                  <a:gd name="T4" fmla="*/ 222 w 255"/>
                  <a:gd name="T5" fmla="*/ 33 h 37"/>
                  <a:gd name="T6" fmla="*/ 32 w 255"/>
                  <a:gd name="T7" fmla="*/ 33 h 37"/>
                  <a:gd name="T8" fmla="*/ 32 w 255"/>
                  <a:gd name="T9" fmla="*/ 5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5"/>
                  <a:gd name="T16" fmla="*/ 0 h 37"/>
                  <a:gd name="T17" fmla="*/ 255 w 255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5" h="37">
                    <a:moveTo>
                      <a:pt x="32" y="5"/>
                    </a:moveTo>
                    <a:cubicBezTo>
                      <a:pt x="64" y="0"/>
                      <a:pt x="192" y="0"/>
                      <a:pt x="224" y="5"/>
                    </a:cubicBezTo>
                    <a:cubicBezTo>
                      <a:pt x="255" y="9"/>
                      <a:pt x="254" y="28"/>
                      <a:pt x="222" y="33"/>
                    </a:cubicBezTo>
                    <a:cubicBezTo>
                      <a:pt x="190" y="37"/>
                      <a:pt x="63" y="37"/>
                      <a:pt x="32" y="33"/>
                    </a:cubicBezTo>
                    <a:cubicBezTo>
                      <a:pt x="0" y="28"/>
                      <a:pt x="0" y="9"/>
                      <a:pt x="32" y="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66FF66"/>
                  </a:gs>
                  <a:gs pos="100000">
                    <a:srgbClr val="2F762F"/>
                  </a:gs>
                </a:gsLst>
                <a:lin ang="2700000" scaled="1"/>
              </a:gradFill>
              <a:ln w="12700" cap="flat" cmpd="sng">
                <a:solidFill>
                  <a:srgbClr val="00CC00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8" name="Freeform 29"/>
              <p:cNvSpPr>
                <a:spLocks/>
              </p:cNvSpPr>
              <p:nvPr/>
            </p:nvSpPr>
            <p:spPr bwMode="auto">
              <a:xfrm>
                <a:off x="3840" y="3177"/>
                <a:ext cx="255" cy="37"/>
              </a:xfrm>
              <a:custGeom>
                <a:avLst/>
                <a:gdLst>
                  <a:gd name="T0" fmla="*/ 32 w 255"/>
                  <a:gd name="T1" fmla="*/ 5 h 37"/>
                  <a:gd name="T2" fmla="*/ 224 w 255"/>
                  <a:gd name="T3" fmla="*/ 5 h 37"/>
                  <a:gd name="T4" fmla="*/ 222 w 255"/>
                  <a:gd name="T5" fmla="*/ 33 h 37"/>
                  <a:gd name="T6" fmla="*/ 32 w 255"/>
                  <a:gd name="T7" fmla="*/ 33 h 37"/>
                  <a:gd name="T8" fmla="*/ 32 w 255"/>
                  <a:gd name="T9" fmla="*/ 5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5"/>
                  <a:gd name="T16" fmla="*/ 0 h 37"/>
                  <a:gd name="T17" fmla="*/ 255 w 255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5" h="37">
                    <a:moveTo>
                      <a:pt x="32" y="5"/>
                    </a:moveTo>
                    <a:cubicBezTo>
                      <a:pt x="64" y="0"/>
                      <a:pt x="192" y="0"/>
                      <a:pt x="224" y="5"/>
                    </a:cubicBezTo>
                    <a:cubicBezTo>
                      <a:pt x="255" y="9"/>
                      <a:pt x="254" y="28"/>
                      <a:pt x="222" y="33"/>
                    </a:cubicBezTo>
                    <a:cubicBezTo>
                      <a:pt x="190" y="37"/>
                      <a:pt x="63" y="37"/>
                      <a:pt x="32" y="33"/>
                    </a:cubicBezTo>
                    <a:cubicBezTo>
                      <a:pt x="0" y="28"/>
                      <a:pt x="0" y="9"/>
                      <a:pt x="32" y="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66FF66"/>
                  </a:gs>
                  <a:gs pos="100000">
                    <a:srgbClr val="2F762F"/>
                  </a:gs>
                </a:gsLst>
                <a:lin ang="2700000" scaled="1"/>
              </a:gradFill>
              <a:ln w="12700" cap="flat" cmpd="sng">
                <a:solidFill>
                  <a:srgbClr val="00CC00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9" name="Freeform 30"/>
              <p:cNvSpPr>
                <a:spLocks/>
              </p:cNvSpPr>
              <p:nvPr/>
            </p:nvSpPr>
            <p:spPr bwMode="auto">
              <a:xfrm>
                <a:off x="3840" y="3145"/>
                <a:ext cx="255" cy="37"/>
              </a:xfrm>
              <a:custGeom>
                <a:avLst/>
                <a:gdLst>
                  <a:gd name="T0" fmla="*/ 32 w 255"/>
                  <a:gd name="T1" fmla="*/ 5 h 37"/>
                  <a:gd name="T2" fmla="*/ 224 w 255"/>
                  <a:gd name="T3" fmla="*/ 5 h 37"/>
                  <a:gd name="T4" fmla="*/ 222 w 255"/>
                  <a:gd name="T5" fmla="*/ 33 h 37"/>
                  <a:gd name="T6" fmla="*/ 32 w 255"/>
                  <a:gd name="T7" fmla="*/ 33 h 37"/>
                  <a:gd name="T8" fmla="*/ 32 w 255"/>
                  <a:gd name="T9" fmla="*/ 5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5"/>
                  <a:gd name="T16" fmla="*/ 0 h 37"/>
                  <a:gd name="T17" fmla="*/ 255 w 255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5" h="37">
                    <a:moveTo>
                      <a:pt x="32" y="5"/>
                    </a:moveTo>
                    <a:cubicBezTo>
                      <a:pt x="64" y="0"/>
                      <a:pt x="192" y="0"/>
                      <a:pt x="224" y="5"/>
                    </a:cubicBezTo>
                    <a:cubicBezTo>
                      <a:pt x="255" y="9"/>
                      <a:pt x="254" y="28"/>
                      <a:pt x="222" y="33"/>
                    </a:cubicBezTo>
                    <a:cubicBezTo>
                      <a:pt x="190" y="37"/>
                      <a:pt x="63" y="37"/>
                      <a:pt x="32" y="33"/>
                    </a:cubicBezTo>
                    <a:cubicBezTo>
                      <a:pt x="0" y="28"/>
                      <a:pt x="0" y="9"/>
                      <a:pt x="32" y="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66FF66"/>
                  </a:gs>
                  <a:gs pos="100000">
                    <a:srgbClr val="2F762F"/>
                  </a:gs>
                </a:gsLst>
                <a:lin ang="2700000" scaled="1"/>
              </a:gradFill>
              <a:ln w="12700" cap="flat" cmpd="sng">
                <a:solidFill>
                  <a:srgbClr val="00CC00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30" name="Freeform 31"/>
              <p:cNvSpPr>
                <a:spLocks/>
              </p:cNvSpPr>
              <p:nvPr/>
            </p:nvSpPr>
            <p:spPr bwMode="auto">
              <a:xfrm>
                <a:off x="3840" y="3115"/>
                <a:ext cx="255" cy="37"/>
              </a:xfrm>
              <a:custGeom>
                <a:avLst/>
                <a:gdLst>
                  <a:gd name="T0" fmla="*/ 32 w 255"/>
                  <a:gd name="T1" fmla="*/ 5 h 37"/>
                  <a:gd name="T2" fmla="*/ 224 w 255"/>
                  <a:gd name="T3" fmla="*/ 5 h 37"/>
                  <a:gd name="T4" fmla="*/ 222 w 255"/>
                  <a:gd name="T5" fmla="*/ 33 h 37"/>
                  <a:gd name="T6" fmla="*/ 32 w 255"/>
                  <a:gd name="T7" fmla="*/ 33 h 37"/>
                  <a:gd name="T8" fmla="*/ 32 w 255"/>
                  <a:gd name="T9" fmla="*/ 5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5"/>
                  <a:gd name="T16" fmla="*/ 0 h 37"/>
                  <a:gd name="T17" fmla="*/ 255 w 255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5" h="37">
                    <a:moveTo>
                      <a:pt x="32" y="5"/>
                    </a:moveTo>
                    <a:cubicBezTo>
                      <a:pt x="64" y="0"/>
                      <a:pt x="192" y="0"/>
                      <a:pt x="224" y="5"/>
                    </a:cubicBezTo>
                    <a:cubicBezTo>
                      <a:pt x="255" y="9"/>
                      <a:pt x="254" y="28"/>
                      <a:pt x="222" y="33"/>
                    </a:cubicBezTo>
                    <a:cubicBezTo>
                      <a:pt x="190" y="37"/>
                      <a:pt x="63" y="37"/>
                      <a:pt x="32" y="33"/>
                    </a:cubicBezTo>
                    <a:cubicBezTo>
                      <a:pt x="0" y="28"/>
                      <a:pt x="0" y="9"/>
                      <a:pt x="32" y="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66FF66"/>
                  </a:gs>
                  <a:gs pos="100000">
                    <a:srgbClr val="2F762F"/>
                  </a:gs>
                </a:gsLst>
                <a:lin ang="2700000" scaled="1"/>
              </a:gradFill>
              <a:ln w="12700" cap="flat" cmpd="sng">
                <a:solidFill>
                  <a:srgbClr val="00CC00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</p:grpSp>
        <p:grpSp>
          <p:nvGrpSpPr>
            <p:cNvPr id="14" name="Group 50"/>
            <p:cNvGrpSpPr>
              <a:grpSpLocks/>
            </p:cNvGrpSpPr>
            <p:nvPr/>
          </p:nvGrpSpPr>
          <p:grpSpPr bwMode="auto">
            <a:xfrm>
              <a:off x="3418" y="3122"/>
              <a:ext cx="255" cy="253"/>
              <a:chOff x="3448" y="3105"/>
              <a:chExt cx="255" cy="253"/>
            </a:xfrm>
          </p:grpSpPr>
          <p:sp>
            <p:nvSpPr>
              <p:cNvPr id="15" name="Freeform 41"/>
              <p:cNvSpPr>
                <a:spLocks/>
              </p:cNvSpPr>
              <p:nvPr/>
            </p:nvSpPr>
            <p:spPr bwMode="auto">
              <a:xfrm>
                <a:off x="3448" y="3321"/>
                <a:ext cx="255" cy="37"/>
              </a:xfrm>
              <a:custGeom>
                <a:avLst/>
                <a:gdLst>
                  <a:gd name="T0" fmla="*/ 32 w 255"/>
                  <a:gd name="T1" fmla="*/ 5 h 37"/>
                  <a:gd name="T2" fmla="*/ 224 w 255"/>
                  <a:gd name="T3" fmla="*/ 5 h 37"/>
                  <a:gd name="T4" fmla="*/ 222 w 255"/>
                  <a:gd name="T5" fmla="*/ 33 h 37"/>
                  <a:gd name="T6" fmla="*/ 32 w 255"/>
                  <a:gd name="T7" fmla="*/ 33 h 37"/>
                  <a:gd name="T8" fmla="*/ 32 w 255"/>
                  <a:gd name="T9" fmla="*/ 5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5"/>
                  <a:gd name="T16" fmla="*/ 0 h 37"/>
                  <a:gd name="T17" fmla="*/ 255 w 255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5" h="37">
                    <a:moveTo>
                      <a:pt x="32" y="5"/>
                    </a:moveTo>
                    <a:cubicBezTo>
                      <a:pt x="64" y="0"/>
                      <a:pt x="192" y="0"/>
                      <a:pt x="224" y="5"/>
                    </a:cubicBezTo>
                    <a:cubicBezTo>
                      <a:pt x="255" y="9"/>
                      <a:pt x="254" y="28"/>
                      <a:pt x="222" y="33"/>
                    </a:cubicBezTo>
                    <a:cubicBezTo>
                      <a:pt x="190" y="37"/>
                      <a:pt x="63" y="37"/>
                      <a:pt x="32" y="33"/>
                    </a:cubicBezTo>
                    <a:cubicBezTo>
                      <a:pt x="0" y="28"/>
                      <a:pt x="0" y="9"/>
                      <a:pt x="32" y="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66FF66"/>
                  </a:gs>
                  <a:gs pos="100000">
                    <a:srgbClr val="2F762F"/>
                  </a:gs>
                </a:gsLst>
                <a:lin ang="2700000" scaled="1"/>
              </a:gradFill>
              <a:ln w="12700" cap="flat" cmpd="sng">
                <a:solidFill>
                  <a:srgbClr val="00CC00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16" name="Freeform 42"/>
              <p:cNvSpPr>
                <a:spLocks/>
              </p:cNvSpPr>
              <p:nvPr/>
            </p:nvSpPr>
            <p:spPr bwMode="auto">
              <a:xfrm>
                <a:off x="3448" y="3291"/>
                <a:ext cx="255" cy="37"/>
              </a:xfrm>
              <a:custGeom>
                <a:avLst/>
                <a:gdLst>
                  <a:gd name="T0" fmla="*/ 32 w 255"/>
                  <a:gd name="T1" fmla="*/ 5 h 37"/>
                  <a:gd name="T2" fmla="*/ 224 w 255"/>
                  <a:gd name="T3" fmla="*/ 5 h 37"/>
                  <a:gd name="T4" fmla="*/ 222 w 255"/>
                  <a:gd name="T5" fmla="*/ 33 h 37"/>
                  <a:gd name="T6" fmla="*/ 32 w 255"/>
                  <a:gd name="T7" fmla="*/ 33 h 37"/>
                  <a:gd name="T8" fmla="*/ 32 w 255"/>
                  <a:gd name="T9" fmla="*/ 5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5"/>
                  <a:gd name="T16" fmla="*/ 0 h 37"/>
                  <a:gd name="T17" fmla="*/ 255 w 255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5" h="37">
                    <a:moveTo>
                      <a:pt x="32" y="5"/>
                    </a:moveTo>
                    <a:cubicBezTo>
                      <a:pt x="64" y="0"/>
                      <a:pt x="192" y="0"/>
                      <a:pt x="224" y="5"/>
                    </a:cubicBezTo>
                    <a:cubicBezTo>
                      <a:pt x="255" y="9"/>
                      <a:pt x="254" y="28"/>
                      <a:pt x="222" y="33"/>
                    </a:cubicBezTo>
                    <a:cubicBezTo>
                      <a:pt x="190" y="37"/>
                      <a:pt x="63" y="37"/>
                      <a:pt x="32" y="33"/>
                    </a:cubicBezTo>
                    <a:cubicBezTo>
                      <a:pt x="0" y="28"/>
                      <a:pt x="0" y="9"/>
                      <a:pt x="32" y="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66FF66"/>
                  </a:gs>
                  <a:gs pos="100000">
                    <a:srgbClr val="2F762F"/>
                  </a:gs>
                </a:gsLst>
                <a:lin ang="2700000" scaled="1"/>
              </a:gradFill>
              <a:ln w="12700" cap="flat" cmpd="sng">
                <a:solidFill>
                  <a:srgbClr val="00CC00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17" name="Freeform 43"/>
              <p:cNvSpPr>
                <a:spLocks/>
              </p:cNvSpPr>
              <p:nvPr/>
            </p:nvSpPr>
            <p:spPr bwMode="auto">
              <a:xfrm>
                <a:off x="3448" y="3259"/>
                <a:ext cx="255" cy="37"/>
              </a:xfrm>
              <a:custGeom>
                <a:avLst/>
                <a:gdLst>
                  <a:gd name="T0" fmla="*/ 32 w 255"/>
                  <a:gd name="T1" fmla="*/ 5 h 37"/>
                  <a:gd name="T2" fmla="*/ 224 w 255"/>
                  <a:gd name="T3" fmla="*/ 5 h 37"/>
                  <a:gd name="T4" fmla="*/ 222 w 255"/>
                  <a:gd name="T5" fmla="*/ 33 h 37"/>
                  <a:gd name="T6" fmla="*/ 32 w 255"/>
                  <a:gd name="T7" fmla="*/ 33 h 37"/>
                  <a:gd name="T8" fmla="*/ 32 w 255"/>
                  <a:gd name="T9" fmla="*/ 5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5"/>
                  <a:gd name="T16" fmla="*/ 0 h 37"/>
                  <a:gd name="T17" fmla="*/ 255 w 255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5" h="37">
                    <a:moveTo>
                      <a:pt x="32" y="5"/>
                    </a:moveTo>
                    <a:cubicBezTo>
                      <a:pt x="64" y="0"/>
                      <a:pt x="192" y="0"/>
                      <a:pt x="224" y="5"/>
                    </a:cubicBezTo>
                    <a:cubicBezTo>
                      <a:pt x="255" y="9"/>
                      <a:pt x="254" y="28"/>
                      <a:pt x="222" y="33"/>
                    </a:cubicBezTo>
                    <a:cubicBezTo>
                      <a:pt x="190" y="37"/>
                      <a:pt x="63" y="37"/>
                      <a:pt x="32" y="33"/>
                    </a:cubicBezTo>
                    <a:cubicBezTo>
                      <a:pt x="0" y="28"/>
                      <a:pt x="0" y="9"/>
                      <a:pt x="32" y="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66FF66"/>
                  </a:gs>
                  <a:gs pos="100000">
                    <a:srgbClr val="2F762F"/>
                  </a:gs>
                </a:gsLst>
                <a:lin ang="2700000" scaled="1"/>
              </a:gradFill>
              <a:ln w="12700" cap="flat" cmpd="sng">
                <a:solidFill>
                  <a:srgbClr val="00CC00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18" name="Freeform 44"/>
              <p:cNvSpPr>
                <a:spLocks/>
              </p:cNvSpPr>
              <p:nvPr/>
            </p:nvSpPr>
            <p:spPr bwMode="auto">
              <a:xfrm>
                <a:off x="3448" y="3229"/>
                <a:ext cx="255" cy="37"/>
              </a:xfrm>
              <a:custGeom>
                <a:avLst/>
                <a:gdLst>
                  <a:gd name="T0" fmla="*/ 32 w 255"/>
                  <a:gd name="T1" fmla="*/ 5 h 37"/>
                  <a:gd name="T2" fmla="*/ 224 w 255"/>
                  <a:gd name="T3" fmla="*/ 5 h 37"/>
                  <a:gd name="T4" fmla="*/ 222 w 255"/>
                  <a:gd name="T5" fmla="*/ 33 h 37"/>
                  <a:gd name="T6" fmla="*/ 32 w 255"/>
                  <a:gd name="T7" fmla="*/ 33 h 37"/>
                  <a:gd name="T8" fmla="*/ 32 w 255"/>
                  <a:gd name="T9" fmla="*/ 5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5"/>
                  <a:gd name="T16" fmla="*/ 0 h 37"/>
                  <a:gd name="T17" fmla="*/ 255 w 255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5" h="37">
                    <a:moveTo>
                      <a:pt x="32" y="5"/>
                    </a:moveTo>
                    <a:cubicBezTo>
                      <a:pt x="64" y="0"/>
                      <a:pt x="192" y="0"/>
                      <a:pt x="224" y="5"/>
                    </a:cubicBezTo>
                    <a:cubicBezTo>
                      <a:pt x="255" y="9"/>
                      <a:pt x="254" y="28"/>
                      <a:pt x="222" y="33"/>
                    </a:cubicBezTo>
                    <a:cubicBezTo>
                      <a:pt x="190" y="37"/>
                      <a:pt x="63" y="37"/>
                      <a:pt x="32" y="33"/>
                    </a:cubicBezTo>
                    <a:cubicBezTo>
                      <a:pt x="0" y="28"/>
                      <a:pt x="0" y="9"/>
                      <a:pt x="32" y="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66FF66"/>
                  </a:gs>
                  <a:gs pos="100000">
                    <a:srgbClr val="2F762F"/>
                  </a:gs>
                </a:gsLst>
                <a:lin ang="2700000" scaled="1"/>
              </a:gradFill>
              <a:ln w="12700" cap="flat" cmpd="sng">
                <a:solidFill>
                  <a:srgbClr val="00CC00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19" name="Freeform 45"/>
              <p:cNvSpPr>
                <a:spLocks/>
              </p:cNvSpPr>
              <p:nvPr/>
            </p:nvSpPr>
            <p:spPr bwMode="auto">
              <a:xfrm>
                <a:off x="3448" y="3197"/>
                <a:ext cx="255" cy="37"/>
              </a:xfrm>
              <a:custGeom>
                <a:avLst/>
                <a:gdLst>
                  <a:gd name="T0" fmla="*/ 32 w 255"/>
                  <a:gd name="T1" fmla="*/ 5 h 37"/>
                  <a:gd name="T2" fmla="*/ 224 w 255"/>
                  <a:gd name="T3" fmla="*/ 5 h 37"/>
                  <a:gd name="T4" fmla="*/ 222 w 255"/>
                  <a:gd name="T5" fmla="*/ 33 h 37"/>
                  <a:gd name="T6" fmla="*/ 32 w 255"/>
                  <a:gd name="T7" fmla="*/ 33 h 37"/>
                  <a:gd name="T8" fmla="*/ 32 w 255"/>
                  <a:gd name="T9" fmla="*/ 5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5"/>
                  <a:gd name="T16" fmla="*/ 0 h 37"/>
                  <a:gd name="T17" fmla="*/ 255 w 255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5" h="37">
                    <a:moveTo>
                      <a:pt x="32" y="5"/>
                    </a:moveTo>
                    <a:cubicBezTo>
                      <a:pt x="64" y="0"/>
                      <a:pt x="192" y="0"/>
                      <a:pt x="224" y="5"/>
                    </a:cubicBezTo>
                    <a:cubicBezTo>
                      <a:pt x="255" y="9"/>
                      <a:pt x="254" y="28"/>
                      <a:pt x="222" y="33"/>
                    </a:cubicBezTo>
                    <a:cubicBezTo>
                      <a:pt x="190" y="37"/>
                      <a:pt x="63" y="37"/>
                      <a:pt x="32" y="33"/>
                    </a:cubicBezTo>
                    <a:cubicBezTo>
                      <a:pt x="0" y="28"/>
                      <a:pt x="0" y="9"/>
                      <a:pt x="32" y="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66FF66"/>
                  </a:gs>
                  <a:gs pos="100000">
                    <a:srgbClr val="2F762F"/>
                  </a:gs>
                </a:gsLst>
                <a:lin ang="2700000" scaled="1"/>
              </a:gradFill>
              <a:ln w="12700" cap="flat" cmpd="sng">
                <a:solidFill>
                  <a:srgbClr val="00CC00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0" name="Freeform 46"/>
              <p:cNvSpPr>
                <a:spLocks/>
              </p:cNvSpPr>
              <p:nvPr/>
            </p:nvSpPr>
            <p:spPr bwMode="auto">
              <a:xfrm>
                <a:off x="3448" y="3167"/>
                <a:ext cx="255" cy="37"/>
              </a:xfrm>
              <a:custGeom>
                <a:avLst/>
                <a:gdLst>
                  <a:gd name="T0" fmla="*/ 32 w 255"/>
                  <a:gd name="T1" fmla="*/ 5 h 37"/>
                  <a:gd name="T2" fmla="*/ 224 w 255"/>
                  <a:gd name="T3" fmla="*/ 5 h 37"/>
                  <a:gd name="T4" fmla="*/ 222 w 255"/>
                  <a:gd name="T5" fmla="*/ 33 h 37"/>
                  <a:gd name="T6" fmla="*/ 32 w 255"/>
                  <a:gd name="T7" fmla="*/ 33 h 37"/>
                  <a:gd name="T8" fmla="*/ 32 w 255"/>
                  <a:gd name="T9" fmla="*/ 5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5"/>
                  <a:gd name="T16" fmla="*/ 0 h 37"/>
                  <a:gd name="T17" fmla="*/ 255 w 255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5" h="37">
                    <a:moveTo>
                      <a:pt x="32" y="5"/>
                    </a:moveTo>
                    <a:cubicBezTo>
                      <a:pt x="64" y="0"/>
                      <a:pt x="192" y="0"/>
                      <a:pt x="224" y="5"/>
                    </a:cubicBezTo>
                    <a:cubicBezTo>
                      <a:pt x="255" y="9"/>
                      <a:pt x="254" y="28"/>
                      <a:pt x="222" y="33"/>
                    </a:cubicBezTo>
                    <a:cubicBezTo>
                      <a:pt x="190" y="37"/>
                      <a:pt x="63" y="37"/>
                      <a:pt x="32" y="33"/>
                    </a:cubicBezTo>
                    <a:cubicBezTo>
                      <a:pt x="0" y="28"/>
                      <a:pt x="0" y="9"/>
                      <a:pt x="32" y="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66FF66"/>
                  </a:gs>
                  <a:gs pos="100000">
                    <a:srgbClr val="2F762F"/>
                  </a:gs>
                </a:gsLst>
                <a:lin ang="2700000" scaled="1"/>
              </a:gradFill>
              <a:ln w="12700" cap="flat" cmpd="sng">
                <a:solidFill>
                  <a:srgbClr val="00CC00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1" name="Freeform 47"/>
              <p:cNvSpPr>
                <a:spLocks/>
              </p:cNvSpPr>
              <p:nvPr/>
            </p:nvSpPr>
            <p:spPr bwMode="auto">
              <a:xfrm>
                <a:off x="3448" y="3135"/>
                <a:ext cx="255" cy="37"/>
              </a:xfrm>
              <a:custGeom>
                <a:avLst/>
                <a:gdLst>
                  <a:gd name="T0" fmla="*/ 32 w 255"/>
                  <a:gd name="T1" fmla="*/ 5 h 37"/>
                  <a:gd name="T2" fmla="*/ 224 w 255"/>
                  <a:gd name="T3" fmla="*/ 5 h 37"/>
                  <a:gd name="T4" fmla="*/ 222 w 255"/>
                  <a:gd name="T5" fmla="*/ 33 h 37"/>
                  <a:gd name="T6" fmla="*/ 32 w 255"/>
                  <a:gd name="T7" fmla="*/ 33 h 37"/>
                  <a:gd name="T8" fmla="*/ 32 w 255"/>
                  <a:gd name="T9" fmla="*/ 5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5"/>
                  <a:gd name="T16" fmla="*/ 0 h 37"/>
                  <a:gd name="T17" fmla="*/ 255 w 255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5" h="37">
                    <a:moveTo>
                      <a:pt x="32" y="5"/>
                    </a:moveTo>
                    <a:cubicBezTo>
                      <a:pt x="64" y="0"/>
                      <a:pt x="192" y="0"/>
                      <a:pt x="224" y="5"/>
                    </a:cubicBezTo>
                    <a:cubicBezTo>
                      <a:pt x="255" y="9"/>
                      <a:pt x="254" y="28"/>
                      <a:pt x="222" y="33"/>
                    </a:cubicBezTo>
                    <a:cubicBezTo>
                      <a:pt x="190" y="37"/>
                      <a:pt x="63" y="37"/>
                      <a:pt x="32" y="33"/>
                    </a:cubicBezTo>
                    <a:cubicBezTo>
                      <a:pt x="0" y="28"/>
                      <a:pt x="0" y="9"/>
                      <a:pt x="32" y="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66FF66"/>
                  </a:gs>
                  <a:gs pos="100000">
                    <a:srgbClr val="2F762F"/>
                  </a:gs>
                </a:gsLst>
                <a:lin ang="2700000" scaled="1"/>
              </a:gradFill>
              <a:ln w="12700" cap="flat" cmpd="sng">
                <a:solidFill>
                  <a:srgbClr val="00CC00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2" name="Freeform 48"/>
              <p:cNvSpPr>
                <a:spLocks/>
              </p:cNvSpPr>
              <p:nvPr/>
            </p:nvSpPr>
            <p:spPr bwMode="auto">
              <a:xfrm>
                <a:off x="3448" y="3105"/>
                <a:ext cx="255" cy="37"/>
              </a:xfrm>
              <a:custGeom>
                <a:avLst/>
                <a:gdLst>
                  <a:gd name="T0" fmla="*/ 32 w 255"/>
                  <a:gd name="T1" fmla="*/ 5 h 37"/>
                  <a:gd name="T2" fmla="*/ 224 w 255"/>
                  <a:gd name="T3" fmla="*/ 5 h 37"/>
                  <a:gd name="T4" fmla="*/ 222 w 255"/>
                  <a:gd name="T5" fmla="*/ 33 h 37"/>
                  <a:gd name="T6" fmla="*/ 32 w 255"/>
                  <a:gd name="T7" fmla="*/ 33 h 37"/>
                  <a:gd name="T8" fmla="*/ 32 w 255"/>
                  <a:gd name="T9" fmla="*/ 5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5"/>
                  <a:gd name="T16" fmla="*/ 0 h 37"/>
                  <a:gd name="T17" fmla="*/ 255 w 255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5" h="37">
                    <a:moveTo>
                      <a:pt x="32" y="5"/>
                    </a:moveTo>
                    <a:cubicBezTo>
                      <a:pt x="64" y="0"/>
                      <a:pt x="192" y="0"/>
                      <a:pt x="224" y="5"/>
                    </a:cubicBezTo>
                    <a:cubicBezTo>
                      <a:pt x="255" y="9"/>
                      <a:pt x="254" y="28"/>
                      <a:pt x="222" y="33"/>
                    </a:cubicBezTo>
                    <a:cubicBezTo>
                      <a:pt x="190" y="37"/>
                      <a:pt x="63" y="37"/>
                      <a:pt x="32" y="33"/>
                    </a:cubicBezTo>
                    <a:cubicBezTo>
                      <a:pt x="0" y="28"/>
                      <a:pt x="0" y="9"/>
                      <a:pt x="32" y="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66FF66"/>
                  </a:gs>
                  <a:gs pos="100000">
                    <a:srgbClr val="2F762F"/>
                  </a:gs>
                </a:gsLst>
                <a:lin ang="2700000" scaled="1"/>
              </a:gradFill>
              <a:ln w="12700" cap="flat" cmpd="sng">
                <a:solidFill>
                  <a:srgbClr val="00CC00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</p:grpSp>
      </p:grpSp>
      <p:grpSp>
        <p:nvGrpSpPr>
          <p:cNvPr id="55" name="Group 11"/>
          <p:cNvGrpSpPr>
            <a:grpSpLocks/>
          </p:cNvGrpSpPr>
          <p:nvPr/>
        </p:nvGrpSpPr>
        <p:grpSpPr bwMode="auto">
          <a:xfrm rot="-2016541">
            <a:off x="1559405" y="4792102"/>
            <a:ext cx="1498901" cy="458185"/>
            <a:chOff x="3072" y="2880"/>
            <a:chExt cx="1056" cy="480"/>
          </a:xfrm>
        </p:grpSpPr>
        <p:sp>
          <p:nvSpPr>
            <p:cNvPr id="56" name="AutoShape 12"/>
            <p:cNvSpPr>
              <a:spLocks noChangeArrowheads="1"/>
            </p:cNvSpPr>
            <p:nvPr/>
          </p:nvSpPr>
          <p:spPr bwMode="auto">
            <a:xfrm>
              <a:off x="3072" y="2880"/>
              <a:ext cx="1056" cy="48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/>
              </a:endParaRPr>
            </a:p>
          </p:txBody>
        </p:sp>
        <p:sp>
          <p:nvSpPr>
            <p:cNvPr id="57" name="Freeform 13"/>
            <p:cNvSpPr>
              <a:spLocks/>
            </p:cNvSpPr>
            <p:nvPr/>
          </p:nvSpPr>
          <p:spPr bwMode="auto">
            <a:xfrm>
              <a:off x="3104" y="2888"/>
              <a:ext cx="992" cy="456"/>
            </a:xfrm>
            <a:custGeom>
              <a:avLst/>
              <a:gdLst>
                <a:gd name="T0" fmla="*/ 208 w 992"/>
                <a:gd name="T1" fmla="*/ 40 h 456"/>
                <a:gd name="T2" fmla="*/ 256 w 992"/>
                <a:gd name="T3" fmla="*/ 184 h 456"/>
                <a:gd name="T4" fmla="*/ 304 w 992"/>
                <a:gd name="T5" fmla="*/ 40 h 456"/>
                <a:gd name="T6" fmla="*/ 352 w 992"/>
                <a:gd name="T7" fmla="*/ 136 h 456"/>
                <a:gd name="T8" fmla="*/ 400 w 992"/>
                <a:gd name="T9" fmla="*/ 40 h 456"/>
                <a:gd name="T10" fmla="*/ 400 w 992"/>
                <a:gd name="T11" fmla="*/ 280 h 456"/>
                <a:gd name="T12" fmla="*/ 448 w 992"/>
                <a:gd name="T13" fmla="*/ 40 h 456"/>
                <a:gd name="T14" fmla="*/ 496 w 992"/>
                <a:gd name="T15" fmla="*/ 136 h 456"/>
                <a:gd name="T16" fmla="*/ 544 w 992"/>
                <a:gd name="T17" fmla="*/ 184 h 456"/>
                <a:gd name="T18" fmla="*/ 592 w 992"/>
                <a:gd name="T19" fmla="*/ 40 h 456"/>
                <a:gd name="T20" fmla="*/ 640 w 992"/>
                <a:gd name="T21" fmla="*/ 136 h 456"/>
                <a:gd name="T22" fmla="*/ 688 w 992"/>
                <a:gd name="T23" fmla="*/ 40 h 456"/>
                <a:gd name="T24" fmla="*/ 688 w 992"/>
                <a:gd name="T25" fmla="*/ 232 h 456"/>
                <a:gd name="T26" fmla="*/ 736 w 992"/>
                <a:gd name="T27" fmla="*/ 40 h 456"/>
                <a:gd name="T28" fmla="*/ 784 w 992"/>
                <a:gd name="T29" fmla="*/ 184 h 456"/>
                <a:gd name="T30" fmla="*/ 832 w 992"/>
                <a:gd name="T31" fmla="*/ 40 h 456"/>
                <a:gd name="T32" fmla="*/ 880 w 992"/>
                <a:gd name="T33" fmla="*/ 184 h 456"/>
                <a:gd name="T34" fmla="*/ 928 w 992"/>
                <a:gd name="T35" fmla="*/ 88 h 456"/>
                <a:gd name="T36" fmla="*/ 976 w 992"/>
                <a:gd name="T37" fmla="*/ 232 h 456"/>
                <a:gd name="T38" fmla="*/ 880 w 992"/>
                <a:gd name="T39" fmla="*/ 280 h 456"/>
                <a:gd name="T40" fmla="*/ 976 w 992"/>
                <a:gd name="T41" fmla="*/ 328 h 456"/>
                <a:gd name="T42" fmla="*/ 976 w 992"/>
                <a:gd name="T43" fmla="*/ 424 h 456"/>
                <a:gd name="T44" fmla="*/ 928 w 992"/>
                <a:gd name="T45" fmla="*/ 328 h 456"/>
                <a:gd name="T46" fmla="*/ 880 w 992"/>
                <a:gd name="T47" fmla="*/ 424 h 456"/>
                <a:gd name="T48" fmla="*/ 832 w 992"/>
                <a:gd name="T49" fmla="*/ 328 h 456"/>
                <a:gd name="T50" fmla="*/ 784 w 992"/>
                <a:gd name="T51" fmla="*/ 424 h 456"/>
                <a:gd name="T52" fmla="*/ 736 w 992"/>
                <a:gd name="T53" fmla="*/ 328 h 456"/>
                <a:gd name="T54" fmla="*/ 688 w 992"/>
                <a:gd name="T55" fmla="*/ 424 h 456"/>
                <a:gd name="T56" fmla="*/ 640 w 992"/>
                <a:gd name="T57" fmla="*/ 280 h 456"/>
                <a:gd name="T58" fmla="*/ 592 w 992"/>
                <a:gd name="T59" fmla="*/ 184 h 456"/>
                <a:gd name="T60" fmla="*/ 592 w 992"/>
                <a:gd name="T61" fmla="*/ 424 h 456"/>
                <a:gd name="T62" fmla="*/ 544 w 992"/>
                <a:gd name="T63" fmla="*/ 280 h 456"/>
                <a:gd name="T64" fmla="*/ 496 w 992"/>
                <a:gd name="T65" fmla="*/ 424 h 456"/>
                <a:gd name="T66" fmla="*/ 448 w 992"/>
                <a:gd name="T67" fmla="*/ 376 h 456"/>
                <a:gd name="T68" fmla="*/ 400 w 992"/>
                <a:gd name="T69" fmla="*/ 424 h 456"/>
                <a:gd name="T70" fmla="*/ 352 w 992"/>
                <a:gd name="T71" fmla="*/ 232 h 456"/>
                <a:gd name="T72" fmla="*/ 304 w 992"/>
                <a:gd name="T73" fmla="*/ 424 h 456"/>
                <a:gd name="T74" fmla="*/ 256 w 992"/>
                <a:gd name="T75" fmla="*/ 328 h 456"/>
                <a:gd name="T76" fmla="*/ 208 w 992"/>
                <a:gd name="T77" fmla="*/ 424 h 456"/>
                <a:gd name="T78" fmla="*/ 160 w 992"/>
                <a:gd name="T79" fmla="*/ 232 h 456"/>
                <a:gd name="T80" fmla="*/ 112 w 992"/>
                <a:gd name="T81" fmla="*/ 424 h 456"/>
                <a:gd name="T82" fmla="*/ 16 w 992"/>
                <a:gd name="T83" fmla="*/ 184 h 456"/>
                <a:gd name="T84" fmla="*/ 16 w 992"/>
                <a:gd name="T85" fmla="*/ 88 h 456"/>
                <a:gd name="T86" fmla="*/ 112 w 992"/>
                <a:gd name="T87" fmla="*/ 136 h 45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992"/>
                <a:gd name="T133" fmla="*/ 0 h 456"/>
                <a:gd name="T134" fmla="*/ 992 w 992"/>
                <a:gd name="T135" fmla="*/ 456 h 45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992" h="456">
                  <a:moveTo>
                    <a:pt x="160" y="40"/>
                  </a:moveTo>
                  <a:cubicBezTo>
                    <a:pt x="176" y="24"/>
                    <a:pt x="200" y="16"/>
                    <a:pt x="208" y="40"/>
                  </a:cubicBezTo>
                  <a:cubicBezTo>
                    <a:pt x="215" y="63"/>
                    <a:pt x="200" y="160"/>
                    <a:pt x="208" y="184"/>
                  </a:cubicBezTo>
                  <a:cubicBezTo>
                    <a:pt x="215" y="207"/>
                    <a:pt x="248" y="207"/>
                    <a:pt x="256" y="184"/>
                  </a:cubicBezTo>
                  <a:cubicBezTo>
                    <a:pt x="263" y="160"/>
                    <a:pt x="248" y="63"/>
                    <a:pt x="256" y="40"/>
                  </a:cubicBezTo>
                  <a:cubicBezTo>
                    <a:pt x="263" y="16"/>
                    <a:pt x="296" y="24"/>
                    <a:pt x="304" y="40"/>
                  </a:cubicBezTo>
                  <a:cubicBezTo>
                    <a:pt x="311" y="55"/>
                    <a:pt x="296" y="120"/>
                    <a:pt x="304" y="136"/>
                  </a:cubicBezTo>
                  <a:cubicBezTo>
                    <a:pt x="311" y="151"/>
                    <a:pt x="344" y="151"/>
                    <a:pt x="352" y="136"/>
                  </a:cubicBezTo>
                  <a:cubicBezTo>
                    <a:pt x="359" y="120"/>
                    <a:pt x="344" y="55"/>
                    <a:pt x="352" y="40"/>
                  </a:cubicBezTo>
                  <a:cubicBezTo>
                    <a:pt x="359" y="24"/>
                    <a:pt x="392" y="16"/>
                    <a:pt x="400" y="40"/>
                  </a:cubicBezTo>
                  <a:cubicBezTo>
                    <a:pt x="407" y="63"/>
                    <a:pt x="400" y="144"/>
                    <a:pt x="400" y="184"/>
                  </a:cubicBezTo>
                  <a:cubicBezTo>
                    <a:pt x="400" y="224"/>
                    <a:pt x="392" y="264"/>
                    <a:pt x="400" y="280"/>
                  </a:cubicBezTo>
                  <a:cubicBezTo>
                    <a:pt x="407" y="295"/>
                    <a:pt x="440" y="319"/>
                    <a:pt x="448" y="280"/>
                  </a:cubicBezTo>
                  <a:cubicBezTo>
                    <a:pt x="455" y="240"/>
                    <a:pt x="440" y="79"/>
                    <a:pt x="448" y="40"/>
                  </a:cubicBezTo>
                  <a:cubicBezTo>
                    <a:pt x="455" y="0"/>
                    <a:pt x="488" y="24"/>
                    <a:pt x="496" y="40"/>
                  </a:cubicBezTo>
                  <a:cubicBezTo>
                    <a:pt x="503" y="55"/>
                    <a:pt x="496" y="112"/>
                    <a:pt x="496" y="136"/>
                  </a:cubicBezTo>
                  <a:cubicBezTo>
                    <a:pt x="496" y="160"/>
                    <a:pt x="488" y="176"/>
                    <a:pt x="496" y="184"/>
                  </a:cubicBezTo>
                  <a:cubicBezTo>
                    <a:pt x="504" y="192"/>
                    <a:pt x="536" y="207"/>
                    <a:pt x="544" y="184"/>
                  </a:cubicBezTo>
                  <a:cubicBezTo>
                    <a:pt x="551" y="160"/>
                    <a:pt x="536" y="63"/>
                    <a:pt x="544" y="40"/>
                  </a:cubicBezTo>
                  <a:cubicBezTo>
                    <a:pt x="551" y="16"/>
                    <a:pt x="584" y="24"/>
                    <a:pt x="592" y="40"/>
                  </a:cubicBezTo>
                  <a:cubicBezTo>
                    <a:pt x="599" y="55"/>
                    <a:pt x="584" y="120"/>
                    <a:pt x="592" y="136"/>
                  </a:cubicBezTo>
                  <a:cubicBezTo>
                    <a:pt x="599" y="151"/>
                    <a:pt x="632" y="151"/>
                    <a:pt x="640" y="136"/>
                  </a:cubicBezTo>
                  <a:cubicBezTo>
                    <a:pt x="647" y="120"/>
                    <a:pt x="632" y="55"/>
                    <a:pt x="640" y="40"/>
                  </a:cubicBezTo>
                  <a:cubicBezTo>
                    <a:pt x="647" y="24"/>
                    <a:pt x="680" y="16"/>
                    <a:pt x="688" y="40"/>
                  </a:cubicBezTo>
                  <a:cubicBezTo>
                    <a:pt x="695" y="63"/>
                    <a:pt x="688" y="152"/>
                    <a:pt x="688" y="184"/>
                  </a:cubicBezTo>
                  <a:cubicBezTo>
                    <a:pt x="688" y="216"/>
                    <a:pt x="680" y="224"/>
                    <a:pt x="688" y="232"/>
                  </a:cubicBezTo>
                  <a:cubicBezTo>
                    <a:pt x="696" y="240"/>
                    <a:pt x="727" y="264"/>
                    <a:pt x="736" y="232"/>
                  </a:cubicBezTo>
                  <a:cubicBezTo>
                    <a:pt x="744" y="199"/>
                    <a:pt x="727" y="72"/>
                    <a:pt x="736" y="40"/>
                  </a:cubicBezTo>
                  <a:cubicBezTo>
                    <a:pt x="744" y="7"/>
                    <a:pt x="776" y="16"/>
                    <a:pt x="784" y="40"/>
                  </a:cubicBezTo>
                  <a:cubicBezTo>
                    <a:pt x="791" y="63"/>
                    <a:pt x="776" y="160"/>
                    <a:pt x="784" y="184"/>
                  </a:cubicBezTo>
                  <a:cubicBezTo>
                    <a:pt x="791" y="207"/>
                    <a:pt x="824" y="207"/>
                    <a:pt x="832" y="184"/>
                  </a:cubicBezTo>
                  <a:cubicBezTo>
                    <a:pt x="839" y="160"/>
                    <a:pt x="824" y="63"/>
                    <a:pt x="832" y="40"/>
                  </a:cubicBezTo>
                  <a:cubicBezTo>
                    <a:pt x="839" y="16"/>
                    <a:pt x="872" y="16"/>
                    <a:pt x="880" y="40"/>
                  </a:cubicBezTo>
                  <a:cubicBezTo>
                    <a:pt x="887" y="63"/>
                    <a:pt x="872" y="160"/>
                    <a:pt x="880" y="184"/>
                  </a:cubicBezTo>
                  <a:cubicBezTo>
                    <a:pt x="887" y="207"/>
                    <a:pt x="920" y="199"/>
                    <a:pt x="928" y="184"/>
                  </a:cubicBezTo>
                  <a:cubicBezTo>
                    <a:pt x="935" y="168"/>
                    <a:pt x="920" y="103"/>
                    <a:pt x="928" y="88"/>
                  </a:cubicBezTo>
                  <a:cubicBezTo>
                    <a:pt x="935" y="72"/>
                    <a:pt x="968" y="64"/>
                    <a:pt x="976" y="88"/>
                  </a:cubicBezTo>
                  <a:cubicBezTo>
                    <a:pt x="983" y="111"/>
                    <a:pt x="992" y="208"/>
                    <a:pt x="976" y="232"/>
                  </a:cubicBezTo>
                  <a:cubicBezTo>
                    <a:pt x="960" y="256"/>
                    <a:pt x="895" y="224"/>
                    <a:pt x="880" y="232"/>
                  </a:cubicBezTo>
                  <a:cubicBezTo>
                    <a:pt x="864" y="239"/>
                    <a:pt x="864" y="272"/>
                    <a:pt x="880" y="280"/>
                  </a:cubicBezTo>
                  <a:cubicBezTo>
                    <a:pt x="895" y="287"/>
                    <a:pt x="960" y="272"/>
                    <a:pt x="976" y="280"/>
                  </a:cubicBezTo>
                  <a:cubicBezTo>
                    <a:pt x="991" y="287"/>
                    <a:pt x="976" y="312"/>
                    <a:pt x="976" y="328"/>
                  </a:cubicBezTo>
                  <a:cubicBezTo>
                    <a:pt x="976" y="344"/>
                    <a:pt x="976" y="360"/>
                    <a:pt x="976" y="376"/>
                  </a:cubicBezTo>
                  <a:cubicBezTo>
                    <a:pt x="976" y="392"/>
                    <a:pt x="984" y="416"/>
                    <a:pt x="976" y="424"/>
                  </a:cubicBezTo>
                  <a:cubicBezTo>
                    <a:pt x="968" y="432"/>
                    <a:pt x="935" y="439"/>
                    <a:pt x="928" y="424"/>
                  </a:cubicBezTo>
                  <a:cubicBezTo>
                    <a:pt x="920" y="408"/>
                    <a:pt x="935" y="343"/>
                    <a:pt x="928" y="328"/>
                  </a:cubicBezTo>
                  <a:cubicBezTo>
                    <a:pt x="920" y="312"/>
                    <a:pt x="887" y="312"/>
                    <a:pt x="880" y="328"/>
                  </a:cubicBezTo>
                  <a:cubicBezTo>
                    <a:pt x="872" y="343"/>
                    <a:pt x="887" y="408"/>
                    <a:pt x="880" y="424"/>
                  </a:cubicBezTo>
                  <a:cubicBezTo>
                    <a:pt x="872" y="439"/>
                    <a:pt x="839" y="439"/>
                    <a:pt x="832" y="424"/>
                  </a:cubicBezTo>
                  <a:cubicBezTo>
                    <a:pt x="824" y="408"/>
                    <a:pt x="839" y="343"/>
                    <a:pt x="832" y="328"/>
                  </a:cubicBezTo>
                  <a:cubicBezTo>
                    <a:pt x="824" y="312"/>
                    <a:pt x="791" y="312"/>
                    <a:pt x="784" y="328"/>
                  </a:cubicBezTo>
                  <a:cubicBezTo>
                    <a:pt x="776" y="343"/>
                    <a:pt x="791" y="408"/>
                    <a:pt x="784" y="424"/>
                  </a:cubicBezTo>
                  <a:cubicBezTo>
                    <a:pt x="776" y="439"/>
                    <a:pt x="743" y="439"/>
                    <a:pt x="736" y="424"/>
                  </a:cubicBezTo>
                  <a:cubicBezTo>
                    <a:pt x="728" y="408"/>
                    <a:pt x="743" y="343"/>
                    <a:pt x="736" y="328"/>
                  </a:cubicBezTo>
                  <a:cubicBezTo>
                    <a:pt x="728" y="312"/>
                    <a:pt x="695" y="312"/>
                    <a:pt x="688" y="328"/>
                  </a:cubicBezTo>
                  <a:cubicBezTo>
                    <a:pt x="680" y="343"/>
                    <a:pt x="695" y="408"/>
                    <a:pt x="688" y="424"/>
                  </a:cubicBezTo>
                  <a:cubicBezTo>
                    <a:pt x="680" y="439"/>
                    <a:pt x="647" y="447"/>
                    <a:pt x="640" y="424"/>
                  </a:cubicBezTo>
                  <a:cubicBezTo>
                    <a:pt x="632" y="400"/>
                    <a:pt x="640" y="320"/>
                    <a:pt x="640" y="280"/>
                  </a:cubicBezTo>
                  <a:cubicBezTo>
                    <a:pt x="640" y="240"/>
                    <a:pt x="647" y="199"/>
                    <a:pt x="640" y="184"/>
                  </a:cubicBezTo>
                  <a:cubicBezTo>
                    <a:pt x="632" y="168"/>
                    <a:pt x="599" y="160"/>
                    <a:pt x="592" y="184"/>
                  </a:cubicBezTo>
                  <a:cubicBezTo>
                    <a:pt x="584" y="207"/>
                    <a:pt x="592" y="288"/>
                    <a:pt x="592" y="328"/>
                  </a:cubicBezTo>
                  <a:cubicBezTo>
                    <a:pt x="592" y="368"/>
                    <a:pt x="599" y="408"/>
                    <a:pt x="592" y="424"/>
                  </a:cubicBezTo>
                  <a:cubicBezTo>
                    <a:pt x="584" y="439"/>
                    <a:pt x="551" y="447"/>
                    <a:pt x="544" y="424"/>
                  </a:cubicBezTo>
                  <a:cubicBezTo>
                    <a:pt x="536" y="400"/>
                    <a:pt x="551" y="303"/>
                    <a:pt x="544" y="280"/>
                  </a:cubicBezTo>
                  <a:cubicBezTo>
                    <a:pt x="536" y="256"/>
                    <a:pt x="503" y="256"/>
                    <a:pt x="496" y="280"/>
                  </a:cubicBezTo>
                  <a:cubicBezTo>
                    <a:pt x="488" y="303"/>
                    <a:pt x="503" y="400"/>
                    <a:pt x="496" y="424"/>
                  </a:cubicBezTo>
                  <a:cubicBezTo>
                    <a:pt x="488" y="447"/>
                    <a:pt x="456" y="432"/>
                    <a:pt x="448" y="424"/>
                  </a:cubicBezTo>
                  <a:cubicBezTo>
                    <a:pt x="440" y="416"/>
                    <a:pt x="456" y="384"/>
                    <a:pt x="448" y="376"/>
                  </a:cubicBezTo>
                  <a:cubicBezTo>
                    <a:pt x="440" y="368"/>
                    <a:pt x="408" y="368"/>
                    <a:pt x="400" y="376"/>
                  </a:cubicBezTo>
                  <a:cubicBezTo>
                    <a:pt x="392" y="384"/>
                    <a:pt x="408" y="416"/>
                    <a:pt x="400" y="424"/>
                  </a:cubicBezTo>
                  <a:cubicBezTo>
                    <a:pt x="392" y="432"/>
                    <a:pt x="360" y="456"/>
                    <a:pt x="352" y="424"/>
                  </a:cubicBezTo>
                  <a:cubicBezTo>
                    <a:pt x="343" y="391"/>
                    <a:pt x="360" y="264"/>
                    <a:pt x="352" y="232"/>
                  </a:cubicBezTo>
                  <a:cubicBezTo>
                    <a:pt x="343" y="199"/>
                    <a:pt x="312" y="199"/>
                    <a:pt x="304" y="232"/>
                  </a:cubicBezTo>
                  <a:cubicBezTo>
                    <a:pt x="295" y="264"/>
                    <a:pt x="312" y="391"/>
                    <a:pt x="304" y="424"/>
                  </a:cubicBezTo>
                  <a:cubicBezTo>
                    <a:pt x="295" y="456"/>
                    <a:pt x="263" y="439"/>
                    <a:pt x="256" y="424"/>
                  </a:cubicBezTo>
                  <a:cubicBezTo>
                    <a:pt x="248" y="408"/>
                    <a:pt x="263" y="343"/>
                    <a:pt x="256" y="328"/>
                  </a:cubicBezTo>
                  <a:cubicBezTo>
                    <a:pt x="248" y="312"/>
                    <a:pt x="215" y="312"/>
                    <a:pt x="208" y="328"/>
                  </a:cubicBezTo>
                  <a:cubicBezTo>
                    <a:pt x="200" y="343"/>
                    <a:pt x="215" y="408"/>
                    <a:pt x="208" y="424"/>
                  </a:cubicBezTo>
                  <a:cubicBezTo>
                    <a:pt x="200" y="439"/>
                    <a:pt x="168" y="456"/>
                    <a:pt x="160" y="424"/>
                  </a:cubicBezTo>
                  <a:cubicBezTo>
                    <a:pt x="151" y="391"/>
                    <a:pt x="168" y="264"/>
                    <a:pt x="160" y="232"/>
                  </a:cubicBezTo>
                  <a:cubicBezTo>
                    <a:pt x="151" y="199"/>
                    <a:pt x="120" y="199"/>
                    <a:pt x="112" y="232"/>
                  </a:cubicBezTo>
                  <a:cubicBezTo>
                    <a:pt x="103" y="264"/>
                    <a:pt x="128" y="400"/>
                    <a:pt x="112" y="424"/>
                  </a:cubicBezTo>
                  <a:cubicBezTo>
                    <a:pt x="96" y="448"/>
                    <a:pt x="32" y="416"/>
                    <a:pt x="16" y="376"/>
                  </a:cubicBezTo>
                  <a:cubicBezTo>
                    <a:pt x="0" y="336"/>
                    <a:pt x="0" y="216"/>
                    <a:pt x="16" y="184"/>
                  </a:cubicBezTo>
                  <a:cubicBezTo>
                    <a:pt x="32" y="152"/>
                    <a:pt x="112" y="200"/>
                    <a:pt x="112" y="184"/>
                  </a:cubicBezTo>
                  <a:cubicBezTo>
                    <a:pt x="112" y="168"/>
                    <a:pt x="23" y="111"/>
                    <a:pt x="16" y="88"/>
                  </a:cubicBezTo>
                  <a:cubicBezTo>
                    <a:pt x="8" y="64"/>
                    <a:pt x="48" y="32"/>
                    <a:pt x="64" y="40"/>
                  </a:cubicBezTo>
                  <a:cubicBezTo>
                    <a:pt x="79" y="47"/>
                    <a:pt x="96" y="136"/>
                    <a:pt x="112" y="136"/>
                  </a:cubicBezTo>
                  <a:cubicBezTo>
                    <a:pt x="128" y="136"/>
                    <a:pt x="144" y="56"/>
                    <a:pt x="160" y="40"/>
                  </a:cubicBezTo>
                  <a:close/>
                </a:path>
              </a:pathLst>
            </a:custGeom>
            <a:gradFill rotWithShape="0">
              <a:gsLst>
                <a:gs pos="0">
                  <a:srgbClr val="00CCFF"/>
                </a:gs>
                <a:gs pos="100000">
                  <a:srgbClr val="005E76"/>
                </a:gs>
              </a:gsLst>
              <a:lin ang="27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 Picture 3                                                      00000002Cyclin                         B79DD791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696"/>
            <a:ext cx="9144000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 Picture 9                                                      00000002Cyclin                         B79DD791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352928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57200"/>
            <a:ext cx="8574088" cy="575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8892480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281</Words>
  <Application>Microsoft Office PowerPoint</Application>
  <PresentationFormat>عرض على الشاشة (3:4)‏</PresentationFormat>
  <Paragraphs>28</Paragraphs>
  <Slides>12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سمة Office</vt:lpstr>
      <vt:lpstr>Genetics/th. Class Mitochondrial DNA</vt:lpstr>
      <vt:lpstr>الشريحة 2</vt:lpstr>
      <vt:lpstr>Mitochondrial DNA </vt:lpstr>
      <vt:lpstr>الشريحة 4</vt:lpstr>
      <vt:lpstr>Origin of Eukaryotes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Linux</dc:creator>
  <cp:lastModifiedBy>Linux</cp:lastModifiedBy>
  <cp:revision>24</cp:revision>
  <dcterms:created xsi:type="dcterms:W3CDTF">2017-12-10T19:41:28Z</dcterms:created>
  <dcterms:modified xsi:type="dcterms:W3CDTF">2017-12-12T21:19:12Z</dcterms:modified>
</cp:coreProperties>
</file>